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91" r:id="rId3"/>
    <p:sldId id="280" r:id="rId4"/>
    <p:sldId id="285" r:id="rId5"/>
    <p:sldId id="282" r:id="rId6"/>
    <p:sldId id="283" r:id="rId7"/>
    <p:sldId id="284" r:id="rId8"/>
    <p:sldId id="269" r:id="rId9"/>
    <p:sldId id="288" r:id="rId10"/>
    <p:sldId id="256" r:id="rId11"/>
    <p:sldId id="257" r:id="rId12"/>
    <p:sldId id="273" r:id="rId13"/>
    <p:sldId id="277" r:id="rId14"/>
    <p:sldId id="278" r:id="rId15"/>
    <p:sldId id="293" r:id="rId16"/>
    <p:sldId id="294" r:id="rId17"/>
    <p:sldId id="289" r:id="rId18"/>
    <p:sldId id="292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C12"/>
    <a:srgbClr val="9BBB59"/>
    <a:srgbClr val="D9D9D9"/>
    <a:srgbClr val="15A085"/>
    <a:srgbClr val="DC6A82"/>
    <a:srgbClr val="57BFBD"/>
    <a:srgbClr val="FF3394"/>
    <a:srgbClr val="439F15"/>
    <a:srgbClr val="FA4899"/>
    <a:srgbClr val="DE3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A353C-80B0-48F6-A73F-57BEC66D2698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4E89F-EDED-4A9D-9104-51C68FD82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7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45E66-EB3B-4F68-9C32-86660E427F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3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45E66-EB3B-4F68-9C32-86660E42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2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AF637-800B-4C97-8AFE-C2EAF9253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806C76-4A73-4520-80D2-DBA6444B6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D1B60-06DF-4870-A163-B85B242C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E925-1B69-4A09-8BF6-59AD2361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9C343-0F20-4FCB-A2C3-B6B9654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3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92B27-2DB2-4B8E-A8AD-8FE1590E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1A25D-A2D3-451B-95C7-8A7C2FBD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871D6-0D6E-443D-90A9-6DE36923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9AC83-CC89-4489-A8B6-CD2E6314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80034-C17B-4856-B1B0-60AD478B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8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5B2FD-57BC-4B0A-8FF7-D49EFC005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42DAAD-48F7-4AD4-9A74-B259877E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0781E-FCB6-4DC6-A0E8-8BEFAA25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D2A6D-09EC-4A22-BEC2-416C7F57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2016E-46CB-49BD-89E9-7DE237D8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3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B1B7-F1B6-45E6-98AB-571C3C2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971F4-6C90-49F7-9641-80404B7F3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2D8F3-76C2-438A-B853-9E8D52CC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ABBA7-6BEB-418C-B9DD-0C1B1FA2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32C3F-0B4A-4ED1-B12E-2756D4A6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8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소개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부제목 2">
            <a:extLst>
              <a:ext uri="{FF2B5EF4-FFF2-40B4-BE49-F238E27FC236}">
                <a16:creationId xmlns:a16="http://schemas.microsoft.com/office/drawing/2014/main" id="{3CB80E4A-0886-401B-84C1-83181C280D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8520" y="243159"/>
            <a:ext cx="851330" cy="609846"/>
          </a:xfrm>
        </p:spPr>
        <p:txBody>
          <a:bodyPr anchor="ctr">
            <a:normAutofit/>
          </a:bodyPr>
          <a:lstStyle>
            <a:lvl1pPr marL="0" indent="0" algn="l" rtl="0" eaLnBrk="1" latinLnBrk="1" hangingPunct="1">
              <a:buNone/>
              <a:defRPr lang="en-US" altLang="ko-KR" sz="3800" b="1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 eaLnBrk="1" latinLnBrk="1" hangingPunct="1"/>
            <a:r>
              <a:rPr lang="en-US" altLang="ko-KR" sz="3800" b="1" kern="12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+mn-ea"/>
                <a:cs typeface="Microsoft Sans Serif" panose="020B0604020202020204" pitchFamily="34" charset="0"/>
              </a:rPr>
              <a:t>01</a:t>
            </a:r>
            <a:endParaRPr lang="ko-KR" altLang="ko-KR" sz="2400" dirty="0">
              <a:effectLst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B8ED9-B322-4024-AC4A-9FA8FC817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2717-1460-4C5E-A807-A6E5975E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2F559-18E3-40C8-8CE0-2910CD68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07473-0581-4DC6-863F-FAEC25F52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66087" r="15991" b="22396"/>
          <a:stretch/>
        </p:blipFill>
        <p:spPr>
          <a:xfrm>
            <a:off x="10286792" y="58192"/>
            <a:ext cx="1838704" cy="4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D1D3D-45D6-4679-A9FD-171D2806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179A5-1F0B-4F1D-94E3-11B63AA6D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68371-EBDD-4ABE-A9F8-9DACC4C1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EDBDA-C9D5-4D44-87FC-C73830B4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B9E12-DDF4-4547-A9E8-607F1F6B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96C084-D18E-42F8-B0B3-5166CB9B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2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E8E29-EF7F-4D38-A1E5-DBE28B9E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F6FA9-CDD9-4EF4-A9C2-CDA401A6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45809C-9966-419F-8B6B-1D8B6DA0D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4E45C6-6F0B-44B7-AF32-630145D8D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3E15A5-F822-4F62-9F20-884895C0D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0D2463-1A3D-4E58-9283-3DA6823D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1205C7-E419-4240-9F16-E234E1E3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678C7B-9F7A-48E2-9989-EEEF3B62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6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FEB7-B153-4E7F-A49E-3A39E689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5AFAB3-D014-464F-B06B-D3FA6EFC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645B22-52E4-47A3-B70B-4045F313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D370E5-01B5-4CBA-8F44-26BECCCE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7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D2D4FC-13E3-4B91-B649-35CA6B33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F88AB8-9F16-4C5D-8F54-674518D2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9EB68-44F7-493A-BC2F-F99B08DE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3C695-7BB8-423F-B952-F570637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90082-C6E1-43AB-95F8-11132B49D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5FBA2B-0DD2-4152-8D08-10A50A1D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043CB-07B2-4C03-9BB6-856F38CF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ADCC1E-4F4A-4E46-82BD-B0812A71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37C88-68DE-453C-A5B2-03C39A57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3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F483E-8353-4590-BA10-A5B46C47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A0AD02-F4E7-48F9-BA8A-8B53D0CF6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3B234-5FDA-4170-933B-D695E86F8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EDAC3-09F7-4FE1-90CD-19448946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6129A2-A670-4699-A9BD-9C48E099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70A34-CD46-4187-AC2C-5587AA8C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5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29AC05-2BCC-4483-BD20-E7F5621C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D0013-949D-4A9B-8700-1640CB51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D3A8B-6F70-4561-A074-206F6FE9C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E42C0-BAB4-49F4-9100-9768358F291F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64B1D-5EC9-4839-97A7-CADAF6432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AC5D8-3A33-4B48-A7A5-0F809C3B9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E1AD-AC55-4A50-84C5-4C6B35EE7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11" Type="http://schemas.openxmlformats.org/officeDocument/2006/relationships/image" Target="../media/image44.jpeg"/><Relationship Id="rId5" Type="http://schemas.openxmlformats.org/officeDocument/2006/relationships/image" Target="../media/image38.jpg"/><Relationship Id="rId10" Type="http://schemas.openxmlformats.org/officeDocument/2006/relationships/image" Target="../media/image43.jpeg"/><Relationship Id="rId4" Type="http://schemas.openxmlformats.org/officeDocument/2006/relationships/image" Target="../media/image37.jpg"/><Relationship Id="rId9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lsoft.co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4390668" y="5108770"/>
            <a:ext cx="2802890" cy="702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주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달소프트  회사소개서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www.dalsoft.co.kr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B6DD6-DD1C-4B47-A835-620FE0BD5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6272" r="17168" b="16502"/>
          <a:stretch/>
        </p:blipFill>
        <p:spPr>
          <a:xfrm>
            <a:off x="4610412" y="1144507"/>
            <a:ext cx="2363402" cy="34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88BB15-B75C-4DC0-8FFB-484DB2C6FD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34" y="3887456"/>
            <a:ext cx="1391683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5CF073-03A1-415C-8E57-5CB53196E0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84" y="3887455"/>
            <a:ext cx="1396124" cy="199763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2740A2-98EF-409A-B26C-7850FC7D63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15" y="3887455"/>
            <a:ext cx="1398343" cy="199763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A2B1B-5270-4DC0-9D8C-6F7C4BD865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7" y="3887456"/>
            <a:ext cx="1400562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204A3-E56E-4C4D-9753-F6FC81A97E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0" y="1504319"/>
            <a:ext cx="1396124" cy="199763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7A3555-44D3-47D7-9EC4-C56A4BF058B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94" y="1504320"/>
            <a:ext cx="1393902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9F62D6-500F-4607-8856-1A69B6E0BB0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80" y="1504320"/>
            <a:ext cx="1393902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3CDA05-8AAB-4174-8540-95AA35C2959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66" y="1504320"/>
            <a:ext cx="1393902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2AF582-C803-4391-B9F9-2944EAD3AAB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1" y="1504319"/>
            <a:ext cx="1398343" cy="199763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7C242F-85F3-4A66-8F3E-11B6F63C5B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44" y="3887456"/>
            <a:ext cx="1401055" cy="19976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54D11A42-B569-4298-A72F-576A3A8F1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5A95B-A3D3-4F25-8AB3-6FED3710F4BE}"/>
              </a:ext>
            </a:extLst>
          </p:cNvPr>
          <p:cNvSpPr txBox="1"/>
          <p:nvPr/>
        </p:nvSpPr>
        <p:spPr>
          <a:xfrm>
            <a:off x="9058651" y="4687418"/>
            <a:ext cx="67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제 작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F3137-A716-422D-AC18-17D04DA274F4}"/>
              </a:ext>
            </a:extLst>
          </p:cNvPr>
          <p:cNvSpPr txBox="1"/>
          <p:nvPr/>
        </p:nvSpPr>
        <p:spPr>
          <a:xfrm>
            <a:off x="9843578" y="4687418"/>
            <a:ext cx="208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오 정 호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콘텐츠 팀장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B44D07-CFC3-4788-8F21-8CAD489402AA}"/>
              </a:ext>
            </a:extLst>
          </p:cNvPr>
          <p:cNvSpPr txBox="1"/>
          <p:nvPr/>
        </p:nvSpPr>
        <p:spPr>
          <a:xfrm>
            <a:off x="9843579" y="5193485"/>
            <a:ext cx="183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영화 및 애니메이션 스토리보드 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1F6955A-8B1D-40C4-AED6-86E069811E86}"/>
              </a:ext>
            </a:extLst>
          </p:cNvPr>
          <p:cNvCxnSpPr>
            <a:cxnSpLocks/>
          </p:cNvCxnSpPr>
          <p:nvPr/>
        </p:nvCxnSpPr>
        <p:spPr>
          <a:xfrm>
            <a:off x="9150350" y="5109728"/>
            <a:ext cx="30416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C7007E87-787C-4CF1-8F32-A7CBCBCF25F3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B5112-7123-4439-8FE9-F105631D5249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스토리보드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72">
            <a:extLst>
              <a:ext uri="{FF2B5EF4-FFF2-40B4-BE49-F238E27FC236}">
                <a16:creationId xmlns:a16="http://schemas.microsoft.com/office/drawing/2014/main" id="{39F9B777-7684-447F-9661-F44CF5D38C5C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274318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A3C036-07BB-4D78-9D45-4D3E26C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65" y="1824543"/>
            <a:ext cx="3152106" cy="393603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3B0E73-0D9A-46AC-81C5-E634030402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1824544"/>
            <a:ext cx="1575145" cy="393786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A14243-F877-47EF-874F-9CB333B6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11" y="1824543"/>
            <a:ext cx="1664285" cy="393603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1011F3-158B-4E52-8213-7D19F33C4B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66" y="1824543"/>
            <a:ext cx="1439774" cy="393603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A108FDCC-3938-4C67-83D2-4A3DEBDE8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FA58156B-E3C2-4CC8-A68B-1C9B0D31C15A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14C06-F71E-46FF-9AC9-F5628D6B919B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스토리보드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DE487-B02C-435F-8A7A-3E5CBDF1130D}"/>
              </a:ext>
            </a:extLst>
          </p:cNvPr>
          <p:cNvSpPr txBox="1"/>
          <p:nvPr/>
        </p:nvSpPr>
        <p:spPr>
          <a:xfrm>
            <a:off x="9058651" y="4687418"/>
            <a:ext cx="67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제 작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1EC8F-E2D7-472C-949A-826B7EEF5AA2}"/>
              </a:ext>
            </a:extLst>
          </p:cNvPr>
          <p:cNvSpPr txBox="1"/>
          <p:nvPr/>
        </p:nvSpPr>
        <p:spPr>
          <a:xfrm>
            <a:off x="9843578" y="4687418"/>
            <a:ext cx="208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오 정 호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콘텐츠 팀장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8F4711-390F-442B-8E7E-A6E64D5C34D9}"/>
              </a:ext>
            </a:extLst>
          </p:cNvPr>
          <p:cNvSpPr txBox="1"/>
          <p:nvPr/>
        </p:nvSpPr>
        <p:spPr>
          <a:xfrm>
            <a:off x="9843579" y="5193485"/>
            <a:ext cx="183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영화 및 애니메이션 스토리보드 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A51363-1C50-4CAD-ADD0-648F208ADF18}"/>
              </a:ext>
            </a:extLst>
          </p:cNvPr>
          <p:cNvCxnSpPr>
            <a:cxnSpLocks/>
          </p:cNvCxnSpPr>
          <p:nvPr/>
        </p:nvCxnSpPr>
        <p:spPr>
          <a:xfrm>
            <a:off x="9150350" y="5109728"/>
            <a:ext cx="30416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제목 72">
            <a:extLst>
              <a:ext uri="{FF2B5EF4-FFF2-40B4-BE49-F238E27FC236}">
                <a16:creationId xmlns:a16="http://schemas.microsoft.com/office/drawing/2014/main" id="{75FD9413-D9EB-46BF-AC1F-3D636BF1BB51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490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18178F-13C5-43AD-BA22-12537368C0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61" y="2734598"/>
            <a:ext cx="1925184" cy="328885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FAFBB5-EEC1-4792-AAEE-05FCFE18BE0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35" y="2734598"/>
            <a:ext cx="1849982" cy="328885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7B97B1-A2D8-4C7E-A68F-7E89051865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3" y="2734598"/>
            <a:ext cx="1849982" cy="328885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6EE24-C36A-4E23-AB80-1F16A331B1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51" y="2734598"/>
            <a:ext cx="1925184" cy="328885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BBC0CD-D546-404A-A8D4-46A0AC6C0362}"/>
              </a:ext>
            </a:extLst>
          </p:cNvPr>
          <p:cNvSpPr txBox="1"/>
          <p:nvPr/>
        </p:nvSpPr>
        <p:spPr>
          <a:xfrm>
            <a:off x="214677" y="2734598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Codemind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Application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61D37-890E-44ED-BEA8-8A1E695BDEDF}"/>
              </a:ext>
            </a:extLst>
          </p:cNvPr>
          <p:cNvSpPr txBox="1"/>
          <p:nvPr/>
        </p:nvSpPr>
        <p:spPr>
          <a:xfrm>
            <a:off x="306118" y="3244334"/>
            <a:ext cx="3309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코드마인드㈜의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의뢰를 통해 프로그램 분석 모바일 앱 개발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Android / Java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72E2FC-F8D4-47F7-8B0D-89960B4BC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86EB06E-D70B-4A75-8EC9-A06836DE3129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0B2BA-487C-4071-8CCC-E519329BE540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어플리케이션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부제목 72">
            <a:extLst>
              <a:ext uri="{FF2B5EF4-FFF2-40B4-BE49-F238E27FC236}">
                <a16:creationId xmlns:a16="http://schemas.microsoft.com/office/drawing/2014/main" id="{A8B23C31-5C1D-4F37-9F2E-216D2ED42BA3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416348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4860A-4B83-4CE8-A5E2-F386BE55FD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67" y="1400330"/>
            <a:ext cx="3205754" cy="23140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ECB572-B8B1-4B2E-BF0A-D15BE19999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66" y="3895488"/>
            <a:ext cx="3205754" cy="2314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36DE4-3653-4933-BF61-9E3D015533F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14" y="3895488"/>
            <a:ext cx="3205754" cy="23140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055A6B-D147-47BD-AA60-41801B215A4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14" y="1400330"/>
            <a:ext cx="3205754" cy="2314087"/>
          </a:xfrm>
          <a:prstGeom prst="rect">
            <a:avLst/>
          </a:prstGeo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E9D4D211-C037-4F84-8FD1-03D64B916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EDF5B-F607-4031-9686-4CCC4F3C090D}"/>
              </a:ext>
            </a:extLst>
          </p:cNvPr>
          <p:cNvSpPr txBox="1"/>
          <p:nvPr/>
        </p:nvSpPr>
        <p:spPr>
          <a:xfrm>
            <a:off x="214677" y="289681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ISMS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E4036-ECF0-41E2-AE4D-F695E9F80934}"/>
              </a:ext>
            </a:extLst>
          </p:cNvPr>
          <p:cNvSpPr txBox="1"/>
          <p:nvPr/>
        </p:nvSpPr>
        <p:spPr>
          <a:xfrm>
            <a:off x="306118" y="3406547"/>
            <a:ext cx="33090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위험 관리 솔루션 개발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WPF / Visual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Studio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19C565C7-FFB2-4527-A6BF-71CC3D146388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CC587A-3904-476B-A8BA-8A88E82FDBA3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부제목 72">
            <a:extLst>
              <a:ext uri="{FF2B5EF4-FFF2-40B4-BE49-F238E27FC236}">
                <a16:creationId xmlns:a16="http://schemas.microsoft.com/office/drawing/2014/main" id="{B57D731A-2EEE-4D8B-B6B3-77193E81547F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97518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D699C8-2B0E-4AA8-ACBB-45EFF7B73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65" y="2644699"/>
            <a:ext cx="3405926" cy="28954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0E742D-000C-4F4D-A234-E17EC7066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70" y="2702559"/>
            <a:ext cx="3278889" cy="2743337"/>
          </a:xfrm>
          <a:prstGeom prst="rect">
            <a:avLst/>
          </a:prstGeo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C11B7C53-A96B-4EDC-8FF9-D358D81CC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E63C4FE-D990-4D18-9034-618548FCB813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33F17-D12B-4DCC-B667-C0B1B18DF8FB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20FCC-3406-4E65-9543-773C2440AD54}"/>
              </a:ext>
            </a:extLst>
          </p:cNvPr>
          <p:cNvSpPr txBox="1"/>
          <p:nvPr/>
        </p:nvSpPr>
        <p:spPr>
          <a:xfrm>
            <a:off x="214677" y="2871411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NH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Gift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 명단 프로그램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FD30F-0D46-46E3-9F9E-56FA326F5E10}"/>
              </a:ext>
            </a:extLst>
          </p:cNvPr>
          <p:cNvSpPr txBox="1"/>
          <p:nvPr/>
        </p:nvSpPr>
        <p:spPr>
          <a:xfrm>
            <a:off x="306118" y="3381147"/>
            <a:ext cx="35473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농협 고객 정보 엑셀 편집 프로그램 개발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WPF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</a:p>
        </p:txBody>
      </p:sp>
      <p:sp>
        <p:nvSpPr>
          <p:cNvPr id="10" name="부제목 72">
            <a:extLst>
              <a:ext uri="{FF2B5EF4-FFF2-40B4-BE49-F238E27FC236}">
                <a16:creationId xmlns:a16="http://schemas.microsoft.com/office/drawing/2014/main" id="{60A1F91E-9CB7-408E-824A-EB16A4495D15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31458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C11B7C53-A96B-4EDC-8FF9-D358D81CC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E63C4FE-D990-4D18-9034-618548FCB813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20FCC-3406-4E65-9543-773C2440AD54}"/>
              </a:ext>
            </a:extLst>
          </p:cNvPr>
          <p:cNvSpPr txBox="1"/>
          <p:nvPr/>
        </p:nvSpPr>
        <p:spPr>
          <a:xfrm>
            <a:off x="332123" y="2871411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저작권위원회 소프트웨어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FD30F-0D46-46E3-9F9E-56FA326F5E10}"/>
              </a:ext>
            </a:extLst>
          </p:cNvPr>
          <p:cNvSpPr txBox="1"/>
          <p:nvPr/>
        </p:nvSpPr>
        <p:spPr>
          <a:xfrm>
            <a:off x="306118" y="3381147"/>
            <a:ext cx="35473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MFC UI / UX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작업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MFC / C++ / SQLite</a:t>
            </a:r>
          </a:p>
        </p:txBody>
      </p:sp>
      <p:sp>
        <p:nvSpPr>
          <p:cNvPr id="10" name="부제목 72">
            <a:extLst>
              <a:ext uri="{FF2B5EF4-FFF2-40B4-BE49-F238E27FC236}">
                <a16:creationId xmlns:a16="http://schemas.microsoft.com/office/drawing/2014/main" id="{60A1F91E-9CB7-408E-824A-EB16A4495D15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EE3CC-7260-48AA-B3AB-67C65D307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39" y="2411704"/>
            <a:ext cx="2960539" cy="3176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36B65-0B4A-469F-BE33-2FCAE2A2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68" y="2411704"/>
            <a:ext cx="4161713" cy="31752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98BF9E-9D94-40CC-9ED8-7569F0EFDC84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89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C11B7C53-A96B-4EDC-8FF9-D358D81CC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E63C4FE-D990-4D18-9034-618548FCB813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33F17-D12B-4DCC-B667-C0B1B18DF8FB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20FCC-3406-4E65-9543-773C2440AD54}"/>
              </a:ext>
            </a:extLst>
          </p:cNvPr>
          <p:cNvSpPr txBox="1"/>
          <p:nvPr/>
        </p:nvSpPr>
        <p:spPr>
          <a:xfrm>
            <a:off x="214677" y="2871411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코드마인드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디벨로퍼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FD30F-0D46-46E3-9F9E-56FA326F5E10}"/>
              </a:ext>
            </a:extLst>
          </p:cNvPr>
          <p:cNvSpPr txBox="1"/>
          <p:nvPr/>
        </p:nvSpPr>
        <p:spPr>
          <a:xfrm>
            <a:off x="306118" y="3381147"/>
            <a:ext cx="4131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코드마인드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디벨로퍼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UI/UX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설계 및 소프트웨어 구조 개선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WPF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C# / JAVA / PRISM</a:t>
            </a:r>
          </a:p>
        </p:txBody>
      </p:sp>
      <p:sp>
        <p:nvSpPr>
          <p:cNvPr id="10" name="부제목 72">
            <a:extLst>
              <a:ext uri="{FF2B5EF4-FFF2-40B4-BE49-F238E27FC236}">
                <a16:creationId xmlns:a16="http://schemas.microsoft.com/office/drawing/2014/main" id="{60A1F91E-9CB7-408E-824A-EB16A4495D15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C9B2F-19C8-4D1B-AE2C-17C179CE07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18" y="1420078"/>
            <a:ext cx="4321191" cy="2340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1D969-531C-4B4C-BDE7-01100EFC8F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17" y="3998143"/>
            <a:ext cx="4321191" cy="23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7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80D87-BBA6-4C8E-8D53-5D24456B3C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21" y="1427422"/>
            <a:ext cx="2815619" cy="237300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42E1F64-C981-4521-AA6D-C9D816A3D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F4255525-00F4-4E5F-9719-B521F7E8BDD2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4876-8D20-435A-99AB-25EA6905AD15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어플리케이션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A2D79-EAD1-443C-8F64-8B11B03FC27C}"/>
              </a:ext>
            </a:extLst>
          </p:cNvPr>
          <p:cNvSpPr txBox="1"/>
          <p:nvPr/>
        </p:nvSpPr>
        <p:spPr>
          <a:xfrm>
            <a:off x="214677" y="2541211"/>
            <a:ext cx="43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컴파일러 및 페이지 개발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C326A-F7FB-4DBF-91F1-37F9D7BCC9D7}"/>
              </a:ext>
            </a:extLst>
          </p:cNvPr>
          <p:cNvSpPr txBox="1"/>
          <p:nvPr/>
        </p:nvSpPr>
        <p:spPr>
          <a:xfrm>
            <a:off x="306118" y="3050947"/>
            <a:ext cx="4704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구글에서 만든 딥 러닝과 머신 러닝 등에 활용하기 위해 개발된 오픈소스 소프트웨어인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텐서플로를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입문자들이 쉽게 배울 수 있도록 강좌와 실제 소프트웨어 사용 연동 등을 할 수 있는 웹 페이지 및 웹 컴파일러 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Meteor.JS /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TensorFlow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/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/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TensorFlow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Serving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8FC6A9-A191-458A-A56A-462CB0023D9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51" y="1427421"/>
            <a:ext cx="2751627" cy="237300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18E96C-02D5-4A49-B075-F58E3D92E4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51" y="3974129"/>
            <a:ext cx="2751627" cy="238511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D2881-49F1-4E94-8EB4-D31502548C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-1050" r="5259" b="1050"/>
          <a:stretch/>
        </p:blipFill>
        <p:spPr>
          <a:xfrm>
            <a:off x="5625321" y="3974129"/>
            <a:ext cx="2815619" cy="238510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2" name="부제목 72">
            <a:extLst>
              <a:ext uri="{FF2B5EF4-FFF2-40B4-BE49-F238E27FC236}">
                <a16:creationId xmlns:a16="http://schemas.microsoft.com/office/drawing/2014/main" id="{60776089-8FCB-43E4-B481-27B47E733FC8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348364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895B22-76BB-4278-AB8A-027B09D3E8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96" y="1400886"/>
            <a:ext cx="1522554" cy="1141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6BEE4B-8B0A-4430-82CF-BEE569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96" y="3461956"/>
            <a:ext cx="1522554" cy="4837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1E966E-0C13-4604-B22A-03170973C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9" y="5034610"/>
            <a:ext cx="1731328" cy="56823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42E1F64-C981-4521-AA6D-C9D816A3D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F4255525-00F4-4E5F-9719-B521F7E8BDD2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4876-8D20-435A-99AB-25EA6905AD15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관련 외주 개발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A2D79-EAD1-443C-8F64-8B11B03FC27C}"/>
              </a:ext>
            </a:extLst>
          </p:cNvPr>
          <p:cNvSpPr txBox="1"/>
          <p:nvPr/>
        </p:nvSpPr>
        <p:spPr>
          <a:xfrm>
            <a:off x="1742616" y="2291974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KBank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빅데이터 클러스터 운영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2D0-36BD-4022-B1E2-1CC672B65579}"/>
              </a:ext>
            </a:extLst>
          </p:cNvPr>
          <p:cNvSpPr txBox="1"/>
          <p:nvPr/>
        </p:nvSpPr>
        <p:spPr>
          <a:xfrm>
            <a:off x="1760249" y="3965234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SK OK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캐시백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이전 재구축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참여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CE2ED-1609-4AE3-A41A-85A487AC5FF8}"/>
              </a:ext>
            </a:extLst>
          </p:cNvPr>
          <p:cNvSpPr txBox="1"/>
          <p:nvPr/>
        </p:nvSpPr>
        <p:spPr>
          <a:xfrm>
            <a:off x="1641627" y="5645262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한국전력거래소 데이터분석시스템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구축 프로젝트 참여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468B97E-F033-4665-B285-BD31BE5751E9}"/>
              </a:ext>
            </a:extLst>
          </p:cNvPr>
          <p:cNvGrpSpPr/>
          <p:nvPr/>
        </p:nvGrpSpPr>
        <p:grpSpPr>
          <a:xfrm>
            <a:off x="5053652" y="1417764"/>
            <a:ext cx="5657435" cy="1600438"/>
            <a:chOff x="6037947" y="1488847"/>
            <a:chExt cx="5657435" cy="16004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C326A-F7FB-4DBF-91F1-37F9D7BCC9D7}"/>
                </a:ext>
              </a:extLst>
            </p:cNvPr>
            <p:cNvSpPr txBox="1"/>
            <p:nvPr/>
          </p:nvSpPr>
          <p:spPr>
            <a:xfrm>
              <a:off x="6096000" y="1488847"/>
              <a:ext cx="55993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설명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운영서버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43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테스트서버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15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58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대 관리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개발환경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Hadoop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Hbase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Hive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Oozie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Ranger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Tez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 Zookeeper / Kafka / Flume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Sqoop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Spark / Zeppelin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HAProxy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Ganglia / MySQL / Pacemaker / DRBD / 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CoroSync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53B140D-225F-4180-8D5C-EAF978D20FFA}"/>
                </a:ext>
              </a:extLst>
            </p:cNvPr>
            <p:cNvCxnSpPr>
              <a:cxnSpLocks/>
            </p:cNvCxnSpPr>
            <p:nvPr/>
          </p:nvCxnSpPr>
          <p:spPr>
            <a:xfrm>
              <a:off x="6037947" y="1520421"/>
              <a:ext cx="0" cy="1537290"/>
            </a:xfrm>
            <a:prstGeom prst="line">
              <a:avLst/>
            </a:prstGeom>
            <a:ln w="38100" cap="rnd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CD8EE-55B5-4060-A07E-D1412E2CA41D}"/>
              </a:ext>
            </a:extLst>
          </p:cNvPr>
          <p:cNvGrpSpPr/>
          <p:nvPr/>
        </p:nvGrpSpPr>
        <p:grpSpPr>
          <a:xfrm>
            <a:off x="5053652" y="3421549"/>
            <a:ext cx="5261364" cy="1169551"/>
            <a:chOff x="6037947" y="3345330"/>
            <a:chExt cx="5261364" cy="11695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5DDD40-ACAC-4952-A5AA-805ACB20A260}"/>
                </a:ext>
              </a:extLst>
            </p:cNvPr>
            <p:cNvSpPr txBox="1"/>
            <p:nvPr/>
          </p:nvSpPr>
          <p:spPr>
            <a:xfrm>
              <a:off x="6096000" y="3345330"/>
              <a:ext cx="5203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설명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ko-KR" altLang="en-US" sz="1400" dirty="0"/>
                <a:t>빅데이터 기반 개인정보조회 시스템 구축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개발환경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Hadoop / Hive /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Oozie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/ MySQL / Oracle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1703623-9BB2-42C3-93B8-61136D6588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7947" y="3391099"/>
              <a:ext cx="0" cy="1078013"/>
            </a:xfrm>
            <a:prstGeom prst="line">
              <a:avLst/>
            </a:prstGeom>
            <a:ln w="38100" cap="rnd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30F6C0-FCFD-47BA-9742-00D12F2C621E}"/>
              </a:ext>
            </a:extLst>
          </p:cNvPr>
          <p:cNvGrpSpPr/>
          <p:nvPr/>
        </p:nvGrpSpPr>
        <p:grpSpPr>
          <a:xfrm>
            <a:off x="5053652" y="4994447"/>
            <a:ext cx="5261364" cy="1169551"/>
            <a:chOff x="6037947" y="4994447"/>
            <a:chExt cx="5261364" cy="1169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1322D7-910C-4C5A-A21A-EEDFD5B3E3FE}"/>
                </a:ext>
              </a:extLst>
            </p:cNvPr>
            <p:cNvSpPr txBox="1"/>
            <p:nvPr/>
          </p:nvSpPr>
          <p:spPr>
            <a:xfrm>
              <a:off x="6096000" y="4994447"/>
              <a:ext cx="5203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설명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DW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데이터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(2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억건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이상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기반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ad-hoc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분석 및 실시간 모니터링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개발환경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Oracle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22F2D8-9FF9-4B7A-AAF6-2B75E6BE39F5}"/>
                </a:ext>
              </a:extLst>
            </p:cNvPr>
            <p:cNvCxnSpPr>
              <a:cxnSpLocks/>
            </p:cNvCxnSpPr>
            <p:nvPr/>
          </p:nvCxnSpPr>
          <p:spPr>
            <a:xfrm>
              <a:off x="6037947" y="5040216"/>
              <a:ext cx="0" cy="1078013"/>
            </a:xfrm>
            <a:prstGeom prst="line">
              <a:avLst/>
            </a:prstGeom>
            <a:ln w="38100" cap="rnd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부제목 72">
            <a:extLst>
              <a:ext uri="{FF2B5EF4-FFF2-40B4-BE49-F238E27FC236}">
                <a16:creationId xmlns:a16="http://schemas.microsoft.com/office/drawing/2014/main" id="{003B660C-1A39-44D4-B03F-E441F573CE3C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318035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F4A46D-1B00-4B86-B52B-E0716E8EBD0A}"/>
              </a:ext>
            </a:extLst>
          </p:cNvPr>
          <p:cNvSpPr txBox="1"/>
          <p:nvPr/>
        </p:nvSpPr>
        <p:spPr>
          <a:xfrm>
            <a:off x="4149794" y="3058801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문의사항이 있으시면 아래 연락처로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연락 부탁드립니다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46E2-3D2E-43EB-997B-18BE2A6C2B67}"/>
              </a:ext>
            </a:extLst>
          </p:cNvPr>
          <p:cNvSpPr txBox="1"/>
          <p:nvPr/>
        </p:nvSpPr>
        <p:spPr>
          <a:xfrm>
            <a:off x="4680196" y="5117190"/>
            <a:ext cx="779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Office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6164A-ADE9-48F8-9D52-0B7523C9DEB8}"/>
              </a:ext>
            </a:extLst>
          </p:cNvPr>
          <p:cNvSpPr txBox="1"/>
          <p:nvPr/>
        </p:nvSpPr>
        <p:spPr>
          <a:xfrm>
            <a:off x="5630222" y="5117190"/>
            <a:ext cx="19880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 용 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010-6407-4350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02-6951-1622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02-2027-0795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gninraw@dalsoft.co.kr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8CE6-BF98-4D40-88C2-9D72A666B1D1}"/>
              </a:ext>
            </a:extLst>
          </p:cNvPr>
          <p:cNvSpPr txBox="1"/>
          <p:nvPr/>
        </p:nvSpPr>
        <p:spPr>
          <a:xfrm>
            <a:off x="4376619" y="2322531"/>
            <a:ext cx="3438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읽어주셔서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감사합니다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C1E25F-714E-4048-8B8E-6D4DC6160FF7}"/>
              </a:ext>
            </a:extLst>
          </p:cNvPr>
          <p:cNvCxnSpPr>
            <a:cxnSpLocks/>
          </p:cNvCxnSpPr>
          <p:nvPr/>
        </p:nvCxnSpPr>
        <p:spPr>
          <a:xfrm>
            <a:off x="4090988" y="2906510"/>
            <a:ext cx="40100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0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10CDFCC-1E1D-44F8-AE83-93446EE7B19D}"/>
              </a:ext>
            </a:extLst>
          </p:cNvPr>
          <p:cNvSpPr txBox="1"/>
          <p:nvPr/>
        </p:nvSpPr>
        <p:spPr>
          <a:xfrm>
            <a:off x="1231499" y="2318274"/>
            <a:ext cx="9703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업 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사업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 립 일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 재 지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57C82A-E94A-490A-B78F-CB87F80D6481}"/>
              </a:ext>
            </a:extLst>
          </p:cNvPr>
          <p:cNvSpPr txBox="1"/>
          <p:nvPr/>
        </p:nvSpPr>
        <p:spPr>
          <a:xfrm>
            <a:off x="2331266" y="2318274"/>
            <a:ext cx="2628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㈜ 달소프트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1CA01E-0DCB-4E00-9FBC-36815C7849FE}"/>
              </a:ext>
            </a:extLst>
          </p:cNvPr>
          <p:cNvSpPr txBox="1"/>
          <p:nvPr/>
        </p:nvSpPr>
        <p:spPr>
          <a:xfrm>
            <a:off x="2331266" y="2721824"/>
            <a:ext cx="262808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S/W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 및 솔루션 공급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콘텐츠 제작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D0A827-764B-4CB4-B0AA-9C0AF07191F4}"/>
              </a:ext>
            </a:extLst>
          </p:cNvPr>
          <p:cNvSpPr txBox="1"/>
          <p:nvPr/>
        </p:nvSpPr>
        <p:spPr>
          <a:xfrm>
            <a:off x="2331266" y="3823649"/>
            <a:ext cx="26280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2016. 10. 28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70F3-FD45-4613-9CB5-F2DD536B0ED7}"/>
              </a:ext>
            </a:extLst>
          </p:cNvPr>
          <p:cNvSpPr txBox="1"/>
          <p:nvPr/>
        </p:nvSpPr>
        <p:spPr>
          <a:xfrm>
            <a:off x="2331266" y="4227834"/>
            <a:ext cx="2753814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서울특별시 금천구 디지털로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99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스타밸리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1303A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B3203D-450E-4FFF-B989-6F0E159C31C9}"/>
              </a:ext>
            </a:extLst>
          </p:cNvPr>
          <p:cNvSpPr txBox="1"/>
          <p:nvPr/>
        </p:nvSpPr>
        <p:spPr>
          <a:xfrm>
            <a:off x="2331266" y="5085001"/>
            <a:ext cx="262808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hlinkClick r:id="rId3"/>
              </a:rPr>
              <a:t>www.dalsoft.co.kr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1113C2-0C7D-4B4D-B4F8-6B8DB11CEA25}"/>
              </a:ext>
            </a:extLst>
          </p:cNvPr>
          <p:cNvSpPr txBox="1"/>
          <p:nvPr/>
        </p:nvSpPr>
        <p:spPr>
          <a:xfrm>
            <a:off x="1203174" y="1284059"/>
            <a:ext cx="242412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FA4899"/>
                </a:solidFill>
                <a:latin typeface="+mj-ea"/>
                <a:ea typeface="+mj-ea"/>
              </a:rPr>
              <a:t>회사 소개</a:t>
            </a:r>
            <a:endParaRPr lang="en-US" altLang="ko-KR" sz="1600" b="1" dirty="0">
              <a:solidFill>
                <a:srgbClr val="FA4899"/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759AEE-4FFB-45D7-BF9D-B4D977552C7C}"/>
              </a:ext>
            </a:extLst>
          </p:cNvPr>
          <p:cNvSpPr txBox="1"/>
          <p:nvPr/>
        </p:nvSpPr>
        <p:spPr>
          <a:xfrm>
            <a:off x="5778106" y="1284059"/>
            <a:ext cx="242412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439F15"/>
                </a:solidFill>
                <a:latin typeface="+mj-ea"/>
                <a:ea typeface="+mj-ea"/>
              </a:rPr>
              <a:t>연  혁</a:t>
            </a:r>
            <a:endParaRPr lang="en-US" altLang="ko-KR" sz="1600" b="1" dirty="0">
              <a:solidFill>
                <a:srgbClr val="439F15"/>
              </a:solidFill>
              <a:latin typeface="+mj-ea"/>
              <a:ea typeface="+mj-ea"/>
            </a:endParaRPr>
          </a:p>
        </p:txBody>
      </p:sp>
      <p:sp>
        <p:nvSpPr>
          <p:cNvPr id="73" name="부제목 72">
            <a:extLst>
              <a:ext uri="{FF2B5EF4-FFF2-40B4-BE49-F238E27FC236}">
                <a16:creationId xmlns:a16="http://schemas.microsoft.com/office/drawing/2014/main" id="{5D94A116-CE9E-4FB5-A136-00B6571C6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4" name="부제목 72">
            <a:extLst>
              <a:ext uri="{FF2B5EF4-FFF2-40B4-BE49-F238E27FC236}">
                <a16:creationId xmlns:a16="http://schemas.microsoft.com/office/drawing/2014/main" id="{DCA348C8-93E2-4C25-8FE8-E5CCBE1F31B6}"/>
              </a:ext>
            </a:extLst>
          </p:cNvPr>
          <p:cNvSpPr txBox="1">
            <a:spLocks/>
          </p:cNvSpPr>
          <p:nvPr/>
        </p:nvSpPr>
        <p:spPr>
          <a:xfrm>
            <a:off x="1272737" y="243159"/>
            <a:ext cx="2024136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 err="1"/>
              <a:t>달소프트</a:t>
            </a:r>
            <a:r>
              <a:rPr lang="ko-KR" altLang="en-US" sz="2200" dirty="0"/>
              <a:t> 개요</a:t>
            </a:r>
          </a:p>
        </p:txBody>
      </p:sp>
      <p:sp>
        <p:nvSpPr>
          <p:cNvPr id="75" name="사각형: 둥근 위쪽 모서리 74">
            <a:extLst>
              <a:ext uri="{FF2B5EF4-FFF2-40B4-BE49-F238E27FC236}">
                <a16:creationId xmlns:a16="http://schemas.microsoft.com/office/drawing/2014/main" id="{57A02C19-1576-4B63-88D1-F72CD1F8899F}"/>
              </a:ext>
            </a:extLst>
          </p:cNvPr>
          <p:cNvSpPr/>
          <p:nvPr/>
        </p:nvSpPr>
        <p:spPr>
          <a:xfrm rot="10800000">
            <a:off x="3218643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379">
            <a:extLst>
              <a:ext uri="{FF2B5EF4-FFF2-40B4-BE49-F238E27FC236}">
                <a16:creationId xmlns:a16="http://schemas.microsoft.com/office/drawing/2014/main" id="{756B8D80-8C39-41B8-A227-49F10EEA8820}"/>
              </a:ext>
            </a:extLst>
          </p:cNvPr>
          <p:cNvSpPr>
            <a:spLocks noEditPoints="1"/>
          </p:cNvSpPr>
          <p:nvPr/>
        </p:nvSpPr>
        <p:spPr bwMode="auto">
          <a:xfrm>
            <a:off x="910010" y="1318115"/>
            <a:ext cx="204788" cy="290512"/>
          </a:xfrm>
          <a:custGeom>
            <a:avLst/>
            <a:gdLst>
              <a:gd name="T0" fmla="*/ 94 w 187"/>
              <a:gd name="T1" fmla="*/ 0 h 267"/>
              <a:gd name="T2" fmla="*/ 0 w 187"/>
              <a:gd name="T3" fmla="*/ 94 h 267"/>
              <a:gd name="T4" fmla="*/ 94 w 187"/>
              <a:gd name="T5" fmla="*/ 267 h 267"/>
              <a:gd name="T6" fmla="*/ 187 w 187"/>
              <a:gd name="T7" fmla="*/ 94 h 267"/>
              <a:gd name="T8" fmla="*/ 94 w 187"/>
              <a:gd name="T9" fmla="*/ 0 h 267"/>
              <a:gd name="T10" fmla="*/ 94 w 187"/>
              <a:gd name="T11" fmla="*/ 0 h 267"/>
              <a:gd name="T12" fmla="*/ 94 w 187"/>
              <a:gd name="T13" fmla="*/ 127 h 267"/>
              <a:gd name="T14" fmla="*/ 60 w 187"/>
              <a:gd name="T15" fmla="*/ 94 h 267"/>
              <a:gd name="T16" fmla="*/ 94 w 187"/>
              <a:gd name="T17" fmla="*/ 60 h 267"/>
              <a:gd name="T18" fmla="*/ 127 w 187"/>
              <a:gd name="T19" fmla="*/ 94 h 267"/>
              <a:gd name="T20" fmla="*/ 94 w 187"/>
              <a:gd name="T21" fmla="*/ 127 h 267"/>
              <a:gd name="T22" fmla="*/ 94 w 187"/>
              <a:gd name="T23" fmla="*/ 1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267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64"/>
                  <a:pt x="94" y="267"/>
                  <a:pt x="94" y="267"/>
                </a:cubicBezTo>
                <a:cubicBezTo>
                  <a:pt x="94" y="267"/>
                  <a:pt x="187" y="164"/>
                  <a:pt x="187" y="94"/>
                </a:cubicBezTo>
                <a:cubicBezTo>
                  <a:pt x="187" y="42"/>
                  <a:pt x="145" y="0"/>
                  <a:pt x="94" y="0"/>
                </a:cubicBezTo>
                <a:lnTo>
                  <a:pt x="94" y="0"/>
                </a:lnTo>
                <a:close/>
                <a:moveTo>
                  <a:pt x="94" y="127"/>
                </a:moveTo>
                <a:cubicBezTo>
                  <a:pt x="75" y="127"/>
                  <a:pt x="60" y="112"/>
                  <a:pt x="60" y="94"/>
                </a:cubicBezTo>
                <a:cubicBezTo>
                  <a:pt x="60" y="75"/>
                  <a:pt x="75" y="60"/>
                  <a:pt x="94" y="60"/>
                </a:cubicBezTo>
                <a:cubicBezTo>
                  <a:pt x="112" y="60"/>
                  <a:pt x="127" y="75"/>
                  <a:pt x="127" y="94"/>
                </a:cubicBezTo>
                <a:cubicBezTo>
                  <a:pt x="127" y="112"/>
                  <a:pt x="112" y="127"/>
                  <a:pt x="94" y="127"/>
                </a:cubicBezTo>
                <a:lnTo>
                  <a:pt x="94" y="127"/>
                </a:lnTo>
                <a:close/>
              </a:path>
            </a:pathLst>
          </a:custGeom>
          <a:solidFill>
            <a:srgbClr val="FA48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7" name="Freeform 379">
            <a:extLst>
              <a:ext uri="{FF2B5EF4-FFF2-40B4-BE49-F238E27FC236}">
                <a16:creationId xmlns:a16="http://schemas.microsoft.com/office/drawing/2014/main" id="{C5FC89FD-C4A4-4D8D-8FC8-E13A2373557B}"/>
              </a:ext>
            </a:extLst>
          </p:cNvPr>
          <p:cNvSpPr>
            <a:spLocks noEditPoints="1"/>
          </p:cNvSpPr>
          <p:nvPr/>
        </p:nvSpPr>
        <p:spPr bwMode="auto">
          <a:xfrm>
            <a:off x="5512668" y="1318115"/>
            <a:ext cx="204788" cy="290512"/>
          </a:xfrm>
          <a:custGeom>
            <a:avLst/>
            <a:gdLst>
              <a:gd name="T0" fmla="*/ 94 w 187"/>
              <a:gd name="T1" fmla="*/ 0 h 267"/>
              <a:gd name="T2" fmla="*/ 0 w 187"/>
              <a:gd name="T3" fmla="*/ 94 h 267"/>
              <a:gd name="T4" fmla="*/ 94 w 187"/>
              <a:gd name="T5" fmla="*/ 267 h 267"/>
              <a:gd name="T6" fmla="*/ 187 w 187"/>
              <a:gd name="T7" fmla="*/ 94 h 267"/>
              <a:gd name="T8" fmla="*/ 94 w 187"/>
              <a:gd name="T9" fmla="*/ 0 h 267"/>
              <a:gd name="T10" fmla="*/ 94 w 187"/>
              <a:gd name="T11" fmla="*/ 0 h 267"/>
              <a:gd name="T12" fmla="*/ 94 w 187"/>
              <a:gd name="T13" fmla="*/ 127 h 267"/>
              <a:gd name="T14" fmla="*/ 60 w 187"/>
              <a:gd name="T15" fmla="*/ 94 h 267"/>
              <a:gd name="T16" fmla="*/ 94 w 187"/>
              <a:gd name="T17" fmla="*/ 60 h 267"/>
              <a:gd name="T18" fmla="*/ 127 w 187"/>
              <a:gd name="T19" fmla="*/ 94 h 267"/>
              <a:gd name="T20" fmla="*/ 94 w 187"/>
              <a:gd name="T21" fmla="*/ 127 h 267"/>
              <a:gd name="T22" fmla="*/ 94 w 187"/>
              <a:gd name="T23" fmla="*/ 1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267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64"/>
                  <a:pt x="94" y="267"/>
                  <a:pt x="94" y="267"/>
                </a:cubicBezTo>
                <a:cubicBezTo>
                  <a:pt x="94" y="267"/>
                  <a:pt x="187" y="164"/>
                  <a:pt x="187" y="94"/>
                </a:cubicBezTo>
                <a:cubicBezTo>
                  <a:pt x="187" y="42"/>
                  <a:pt x="145" y="0"/>
                  <a:pt x="94" y="0"/>
                </a:cubicBezTo>
                <a:lnTo>
                  <a:pt x="94" y="0"/>
                </a:lnTo>
                <a:close/>
                <a:moveTo>
                  <a:pt x="94" y="127"/>
                </a:moveTo>
                <a:cubicBezTo>
                  <a:pt x="75" y="127"/>
                  <a:pt x="60" y="112"/>
                  <a:pt x="60" y="94"/>
                </a:cubicBezTo>
                <a:cubicBezTo>
                  <a:pt x="60" y="75"/>
                  <a:pt x="75" y="60"/>
                  <a:pt x="94" y="60"/>
                </a:cubicBezTo>
                <a:cubicBezTo>
                  <a:pt x="112" y="60"/>
                  <a:pt x="127" y="75"/>
                  <a:pt x="127" y="94"/>
                </a:cubicBezTo>
                <a:cubicBezTo>
                  <a:pt x="127" y="112"/>
                  <a:pt x="112" y="127"/>
                  <a:pt x="94" y="127"/>
                </a:cubicBezTo>
                <a:lnTo>
                  <a:pt x="94" y="127"/>
                </a:lnTo>
                <a:close/>
              </a:path>
            </a:pathLst>
          </a:custGeom>
          <a:solidFill>
            <a:srgbClr val="439F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062E03-4D86-4AE4-8C5C-EFA2B4761567}"/>
              </a:ext>
            </a:extLst>
          </p:cNvPr>
          <p:cNvCxnSpPr>
            <a:cxnSpLocks/>
          </p:cNvCxnSpPr>
          <p:nvPr/>
        </p:nvCxnSpPr>
        <p:spPr>
          <a:xfrm>
            <a:off x="910010" y="1728331"/>
            <a:ext cx="4175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FA2D037-A80D-4D9D-9FCE-4DE37DF4E164}"/>
              </a:ext>
            </a:extLst>
          </p:cNvPr>
          <p:cNvCxnSpPr>
            <a:cxnSpLocks/>
          </p:cNvCxnSpPr>
          <p:nvPr/>
        </p:nvCxnSpPr>
        <p:spPr>
          <a:xfrm>
            <a:off x="5512668" y="1728331"/>
            <a:ext cx="60138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11CA01E-0DCB-4E00-9FBC-36815C7849FE}"/>
              </a:ext>
            </a:extLst>
          </p:cNvPr>
          <p:cNvSpPr txBox="1"/>
          <p:nvPr/>
        </p:nvSpPr>
        <p:spPr>
          <a:xfrm>
            <a:off x="5512667" y="2059577"/>
            <a:ext cx="6013853" cy="450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2018.</a:t>
            </a:r>
          </a:p>
          <a:p>
            <a:pPr marL="628650" lvl="2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2018.01.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터치툰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웹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솔루션 구축 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2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2018.01.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엘튜브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특허검색솔루션 사이트 구축 중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2017.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2017.12.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한국기술교육대학교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TensorFlow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웹 이러닝 사이트 구축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2017.10.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코드마인드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CMDev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윈도우 프로그램 설계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UI/UX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2017.09.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한국저작권위원회 응용소프트웨어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UI/UX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2016. 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2016.10.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벤처기업 인증 획득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2010~2015.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문화제청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이러닝 콘텐츠 납품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방송통신대학교 이러닝 콘텐츠 제작 및 검수 납품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그노컬트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은열쇠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콘텐츠 모바일 앱 제작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(Android, iOS)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하울링드림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콘텐츠 모바일 앱 제작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(Android, iOS)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㈜서울문화사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커피노마드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만화 콘텐츠 납품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㈜서울문화사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커피노마드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모바일 앱 공동개발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크레듀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이러닝 콘텐츠 및 모바일 앱 납품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215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4384569" y="1670230"/>
            <a:ext cx="6422075" cy="125495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71677" y="1574866"/>
            <a:ext cx="6422075" cy="1254958"/>
          </a:xfrm>
          <a:prstGeom prst="rect">
            <a:avLst/>
          </a:prstGeom>
          <a:solidFill>
            <a:srgbClr val="15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5F6003-959D-454D-9167-4BCF25670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" name="부제목 72">
            <a:extLst>
              <a:ext uri="{FF2B5EF4-FFF2-40B4-BE49-F238E27FC236}">
                <a16:creationId xmlns:a16="http://schemas.microsoft.com/office/drawing/2014/main" id="{91A1E50C-DE62-4073-9E5D-A2D6927F711E}"/>
              </a:ext>
            </a:extLst>
          </p:cNvPr>
          <p:cNvSpPr txBox="1">
            <a:spLocks/>
          </p:cNvSpPr>
          <p:nvPr/>
        </p:nvSpPr>
        <p:spPr>
          <a:xfrm>
            <a:off x="1281126" y="243159"/>
            <a:ext cx="2612262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err="1"/>
              <a:t>달소프트</a:t>
            </a:r>
            <a:r>
              <a:rPr lang="ko-KR" altLang="en-US" sz="2200" dirty="0"/>
              <a:t> 주요사업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564781A6-52C3-4F7E-BC26-F5289867341F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37">
            <a:extLst>
              <a:ext uri="{FF2B5EF4-FFF2-40B4-BE49-F238E27FC236}">
                <a16:creationId xmlns:a16="http://schemas.microsoft.com/office/drawing/2014/main" id="{3E65E9DD-B0BB-4804-BAE0-F50D69FBDAF2}"/>
              </a:ext>
            </a:extLst>
          </p:cNvPr>
          <p:cNvSpPr/>
          <p:nvPr/>
        </p:nvSpPr>
        <p:spPr>
          <a:xfrm>
            <a:off x="1638298" y="1622821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823D079F-EAE0-483A-B620-9600EB04EE1A}"/>
              </a:ext>
            </a:extLst>
          </p:cNvPr>
          <p:cNvSpPr/>
          <p:nvPr/>
        </p:nvSpPr>
        <p:spPr>
          <a:xfrm>
            <a:off x="1447799" y="1618387"/>
            <a:ext cx="2313813" cy="915835"/>
          </a:xfrm>
          <a:prstGeom prst="chevron">
            <a:avLst/>
          </a:prstGeom>
          <a:solidFill>
            <a:srgbClr val="15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1B158C-1BAE-43D0-9110-3DA05E7CE163}"/>
              </a:ext>
            </a:extLst>
          </p:cNvPr>
          <p:cNvSpPr/>
          <p:nvPr/>
        </p:nvSpPr>
        <p:spPr>
          <a:xfrm>
            <a:off x="4168340" y="202230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4F206E5-04B5-4D54-88FD-4C7C992E7090}"/>
              </a:ext>
            </a:extLst>
          </p:cNvPr>
          <p:cNvCxnSpPr>
            <a:stCxn id="21" idx="3"/>
          </p:cNvCxnSpPr>
          <p:nvPr/>
        </p:nvCxnSpPr>
        <p:spPr>
          <a:xfrm>
            <a:off x="3761612" y="2076305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1F72398-3244-485C-A2E0-544563F95507}"/>
              </a:ext>
            </a:extLst>
          </p:cNvPr>
          <p:cNvSpPr txBox="1"/>
          <p:nvPr/>
        </p:nvSpPr>
        <p:spPr>
          <a:xfrm>
            <a:off x="1957864" y="1845472"/>
            <a:ext cx="135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프로그램 개발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PC/Web/</a:t>
            </a:r>
            <a:r>
              <a:rPr lang="ko-KR" altLang="en-US" sz="1200" b="1" dirty="0">
                <a:solidFill>
                  <a:schemeClr val="bg1"/>
                </a:solidFill>
              </a:rPr>
              <a:t>모바일</a:t>
            </a:r>
          </a:p>
        </p:txBody>
      </p:sp>
      <p:sp>
        <p:nvSpPr>
          <p:cNvPr id="18" name="갈매기형 수장 39">
            <a:extLst>
              <a:ext uri="{FF2B5EF4-FFF2-40B4-BE49-F238E27FC236}">
                <a16:creationId xmlns:a16="http://schemas.microsoft.com/office/drawing/2014/main" id="{71C77754-6812-43E7-9F5F-285A236B5FB6}"/>
              </a:ext>
            </a:extLst>
          </p:cNvPr>
          <p:cNvSpPr/>
          <p:nvPr/>
        </p:nvSpPr>
        <p:spPr>
          <a:xfrm>
            <a:off x="1651163" y="3361393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6">
            <a:extLst>
              <a:ext uri="{FF2B5EF4-FFF2-40B4-BE49-F238E27FC236}">
                <a16:creationId xmlns:a16="http://schemas.microsoft.com/office/drawing/2014/main" id="{1599F02C-86EE-4691-A19A-BA4A1E9E8070}"/>
              </a:ext>
            </a:extLst>
          </p:cNvPr>
          <p:cNvSpPr/>
          <p:nvPr/>
        </p:nvSpPr>
        <p:spPr>
          <a:xfrm>
            <a:off x="1447800" y="3358151"/>
            <a:ext cx="2313813" cy="915835"/>
          </a:xfrm>
          <a:prstGeom prst="chevro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220C46-1095-46F8-90B5-E02DBF55FE08}"/>
              </a:ext>
            </a:extLst>
          </p:cNvPr>
          <p:cNvSpPr/>
          <p:nvPr/>
        </p:nvSpPr>
        <p:spPr>
          <a:xfrm>
            <a:off x="4168340" y="3763687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8B003E-7B4D-40C5-AD54-02D67C5BFA9D}"/>
              </a:ext>
            </a:extLst>
          </p:cNvPr>
          <p:cNvCxnSpPr/>
          <p:nvPr/>
        </p:nvCxnSpPr>
        <p:spPr>
          <a:xfrm>
            <a:off x="3761612" y="3817688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54D005-8056-40A8-9377-F9277DE9ABEE}"/>
              </a:ext>
            </a:extLst>
          </p:cNvPr>
          <p:cNvSpPr txBox="1"/>
          <p:nvPr/>
        </p:nvSpPr>
        <p:spPr>
          <a:xfrm>
            <a:off x="2041012" y="3677568"/>
            <a:ext cx="1282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콘텐츠 제작</a:t>
            </a:r>
          </a:p>
        </p:txBody>
      </p:sp>
      <p:sp>
        <p:nvSpPr>
          <p:cNvPr id="45" name="갈매기형 수장 39">
            <a:extLst>
              <a:ext uri="{FF2B5EF4-FFF2-40B4-BE49-F238E27FC236}">
                <a16:creationId xmlns:a16="http://schemas.microsoft.com/office/drawing/2014/main" id="{71C77754-6812-43E7-9F5F-285A236B5FB6}"/>
              </a:ext>
            </a:extLst>
          </p:cNvPr>
          <p:cNvSpPr/>
          <p:nvPr/>
        </p:nvSpPr>
        <p:spPr>
          <a:xfrm>
            <a:off x="1651163" y="5032252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갈매기형 수장 6">
            <a:extLst>
              <a:ext uri="{FF2B5EF4-FFF2-40B4-BE49-F238E27FC236}">
                <a16:creationId xmlns:a16="http://schemas.microsoft.com/office/drawing/2014/main" id="{1599F02C-86EE-4691-A19A-BA4A1E9E8070}"/>
              </a:ext>
            </a:extLst>
          </p:cNvPr>
          <p:cNvSpPr/>
          <p:nvPr/>
        </p:nvSpPr>
        <p:spPr>
          <a:xfrm>
            <a:off x="1447800" y="5029010"/>
            <a:ext cx="2313813" cy="915835"/>
          </a:xfrm>
          <a:prstGeom prst="chevron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F220C46-1095-46F8-90B5-E02DBF55FE08}"/>
              </a:ext>
            </a:extLst>
          </p:cNvPr>
          <p:cNvSpPr/>
          <p:nvPr/>
        </p:nvSpPr>
        <p:spPr>
          <a:xfrm>
            <a:off x="4168340" y="5434546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28B003E-7B4D-40C5-AD54-02D67C5BFA9D}"/>
              </a:ext>
            </a:extLst>
          </p:cNvPr>
          <p:cNvCxnSpPr/>
          <p:nvPr/>
        </p:nvCxnSpPr>
        <p:spPr>
          <a:xfrm>
            <a:off x="3761612" y="5488547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54D005-8056-40A8-9377-F9277DE9ABEE}"/>
              </a:ext>
            </a:extLst>
          </p:cNvPr>
          <p:cNvSpPr txBox="1"/>
          <p:nvPr/>
        </p:nvSpPr>
        <p:spPr>
          <a:xfrm>
            <a:off x="1978430" y="5348427"/>
            <a:ext cx="141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자제솔루션</a:t>
            </a:r>
            <a:r>
              <a:rPr lang="ko-KR" altLang="en-US" sz="1200" b="1" dirty="0">
                <a:solidFill>
                  <a:schemeClr val="bg1"/>
                </a:solidFill>
              </a:rPr>
              <a:t> 개발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74030" y="3228437"/>
            <a:ext cx="6422075" cy="159268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61138" y="3133073"/>
            <a:ext cx="6422075" cy="159268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74030" y="5024623"/>
            <a:ext cx="6422075" cy="11267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61138" y="4929259"/>
            <a:ext cx="6422075" cy="108084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A08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F72398-3244-485C-A2E0-544563F95507}"/>
              </a:ext>
            </a:extLst>
          </p:cNvPr>
          <p:cNvSpPr txBox="1"/>
          <p:nvPr/>
        </p:nvSpPr>
        <p:spPr>
          <a:xfrm>
            <a:off x="4340778" y="1678544"/>
            <a:ext cx="62080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윈도우 프로그램 개발 </a:t>
            </a:r>
            <a:r>
              <a:rPr lang="en-US" altLang="ko-KR" sz="1300" b="1" dirty="0">
                <a:solidFill>
                  <a:schemeClr val="bg1"/>
                </a:solidFill>
              </a:rPr>
              <a:t>( WPF / C# / PRISM </a:t>
            </a:r>
            <a:r>
              <a:rPr lang="ko-KR" altLang="en-US" sz="1300" b="1" dirty="0">
                <a:solidFill>
                  <a:schemeClr val="bg1"/>
                </a:solidFill>
              </a:rPr>
              <a:t>설계 </a:t>
            </a:r>
            <a:r>
              <a:rPr lang="en-US" altLang="ko-KR" sz="1300" b="1" dirty="0">
                <a:solidFill>
                  <a:schemeClr val="bg1"/>
                </a:solidFill>
              </a:rPr>
              <a:t>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웹 사이트 및 솔루션 개발 </a:t>
            </a:r>
            <a:r>
              <a:rPr lang="en-US" altLang="ko-KR" sz="1300" b="1" dirty="0">
                <a:solidFill>
                  <a:schemeClr val="bg1"/>
                </a:solidFill>
              </a:rPr>
              <a:t>( </a:t>
            </a:r>
            <a:r>
              <a:rPr lang="ko-KR" altLang="en-US" sz="1300" b="1" dirty="0">
                <a:solidFill>
                  <a:schemeClr val="bg1"/>
                </a:solidFill>
              </a:rPr>
              <a:t>다양한 </a:t>
            </a:r>
            <a:r>
              <a:rPr lang="en-US" altLang="ko-KR" sz="1300" b="1" dirty="0">
                <a:solidFill>
                  <a:schemeClr val="bg1"/>
                </a:solidFill>
              </a:rPr>
              <a:t>Frontend &amp; Server </a:t>
            </a:r>
            <a:r>
              <a:rPr lang="ko-KR" altLang="en-US" sz="1300" b="1" dirty="0">
                <a:solidFill>
                  <a:schemeClr val="bg1"/>
                </a:solidFill>
              </a:rPr>
              <a:t>기술 보유 </a:t>
            </a:r>
            <a:r>
              <a:rPr lang="en-US" altLang="ko-KR" sz="1300" b="1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모바일 앱 개발 가능  </a:t>
            </a:r>
            <a:r>
              <a:rPr lang="en-US" altLang="ko-KR" sz="1300" b="1" dirty="0">
                <a:solidFill>
                  <a:schemeClr val="bg1"/>
                </a:solidFill>
              </a:rPr>
              <a:t>(Objective-</a:t>
            </a:r>
            <a:r>
              <a:rPr lang="en-US" altLang="ko-KR" sz="1300" b="1" dirty="0" err="1">
                <a:solidFill>
                  <a:schemeClr val="bg1"/>
                </a:solidFill>
              </a:rPr>
              <a:t>c++</a:t>
            </a:r>
            <a:r>
              <a:rPr lang="en-US" altLang="ko-KR" sz="1300" b="1" dirty="0">
                <a:solidFill>
                  <a:schemeClr val="bg1"/>
                </a:solidFill>
              </a:rPr>
              <a:t>, Java, </a:t>
            </a:r>
            <a:r>
              <a:rPr lang="en-US" altLang="ko-KR" sz="1300" b="1" dirty="0" err="1">
                <a:solidFill>
                  <a:schemeClr val="bg1"/>
                </a:solidFill>
              </a:rPr>
              <a:t>Xamarin</a:t>
            </a:r>
            <a:r>
              <a:rPr lang="en-US" altLang="ko-KR" sz="1300" b="1" dirty="0">
                <a:solidFill>
                  <a:schemeClr val="bg1"/>
                </a:solidFill>
              </a:rPr>
              <a:t>, Ionic </a:t>
            </a:r>
            <a:r>
              <a:rPr lang="ko-KR" altLang="en-US" sz="1300" b="1" dirty="0">
                <a:solidFill>
                  <a:schemeClr val="bg1"/>
                </a:solidFill>
              </a:rPr>
              <a:t>등 기술 보유</a:t>
            </a:r>
            <a:r>
              <a:rPr lang="en-US" altLang="ko-KR" sz="1300" b="1" dirty="0">
                <a:solidFill>
                  <a:schemeClr val="bg1"/>
                </a:solidFill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F72398-3244-485C-A2E0-544563F95507}"/>
              </a:ext>
            </a:extLst>
          </p:cNvPr>
          <p:cNvSpPr txBox="1"/>
          <p:nvPr/>
        </p:nvSpPr>
        <p:spPr>
          <a:xfrm>
            <a:off x="4343004" y="3285201"/>
            <a:ext cx="64115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이러닝 콘텐츠 제작 </a:t>
            </a:r>
            <a:r>
              <a:rPr lang="en-US" altLang="ko-KR" sz="1300" b="1" dirty="0">
                <a:solidFill>
                  <a:schemeClr val="bg1"/>
                </a:solidFill>
              </a:rPr>
              <a:t>(</a:t>
            </a:r>
            <a:r>
              <a:rPr lang="ko-KR" altLang="en-US" sz="1300" b="1" dirty="0">
                <a:solidFill>
                  <a:schemeClr val="bg1"/>
                </a:solidFill>
              </a:rPr>
              <a:t>  </a:t>
            </a:r>
            <a:r>
              <a:rPr lang="en-US" altLang="ko-KR" sz="1300" b="1" dirty="0">
                <a:solidFill>
                  <a:schemeClr val="bg1"/>
                </a:solidFill>
              </a:rPr>
              <a:t>Flash, Html5 )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기업</a:t>
            </a:r>
            <a:r>
              <a:rPr lang="en-US" altLang="ko-KR" sz="1300" b="1" dirty="0">
                <a:solidFill>
                  <a:schemeClr val="bg1"/>
                </a:solidFill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</a:rPr>
              <a:t>홍보 및 광고 동영상 제작 </a:t>
            </a:r>
            <a:r>
              <a:rPr lang="en-US" altLang="ko-KR" sz="1300" b="1" dirty="0">
                <a:solidFill>
                  <a:schemeClr val="bg1"/>
                </a:solidFill>
              </a:rPr>
              <a:t>( </a:t>
            </a:r>
            <a:r>
              <a:rPr lang="ko-KR" altLang="en-US" sz="1300" b="1" dirty="0">
                <a:solidFill>
                  <a:schemeClr val="bg1"/>
                </a:solidFill>
              </a:rPr>
              <a:t>업체 홍보</a:t>
            </a:r>
            <a:r>
              <a:rPr lang="en-US" altLang="ko-KR" sz="1300" b="1" dirty="0">
                <a:solidFill>
                  <a:schemeClr val="bg1"/>
                </a:solidFill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</a:rPr>
              <a:t>뮤직비디오</a:t>
            </a:r>
            <a:r>
              <a:rPr lang="en-US" altLang="ko-KR" sz="1300" b="1" dirty="0">
                <a:solidFill>
                  <a:schemeClr val="bg1"/>
                </a:solidFill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</a:rPr>
              <a:t>공익 광고 등 제작 가능</a:t>
            </a:r>
            <a:r>
              <a:rPr lang="en-US" altLang="ko-KR" sz="1300" b="1" dirty="0">
                <a:solidFill>
                  <a:schemeClr val="bg1"/>
                </a:solidFill>
              </a:rPr>
              <a:t>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만화 콘텐츠 및 콘티 제작 </a:t>
            </a:r>
            <a:r>
              <a:rPr lang="en-US" altLang="ko-KR" sz="1300" b="1" dirty="0">
                <a:solidFill>
                  <a:schemeClr val="bg1"/>
                </a:solidFill>
              </a:rPr>
              <a:t>( </a:t>
            </a:r>
            <a:r>
              <a:rPr lang="ko-KR" altLang="en-US" sz="1300" b="1" dirty="0">
                <a:solidFill>
                  <a:schemeClr val="bg1"/>
                </a:solidFill>
              </a:rPr>
              <a:t>출판만화</a:t>
            </a:r>
            <a:r>
              <a:rPr lang="en-US" altLang="ko-KR" sz="1300" b="1" dirty="0">
                <a:solidFill>
                  <a:schemeClr val="bg1"/>
                </a:solidFill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</a:rPr>
              <a:t>웹툰</a:t>
            </a:r>
            <a:r>
              <a:rPr lang="en-US" altLang="ko-KR" sz="1300" b="1" dirty="0">
                <a:solidFill>
                  <a:schemeClr val="bg1"/>
                </a:solidFill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</a:rPr>
              <a:t>등 제작 가능</a:t>
            </a:r>
            <a:r>
              <a:rPr lang="en-US" altLang="ko-KR" sz="1300" b="1" dirty="0">
                <a:solidFill>
                  <a:schemeClr val="bg1"/>
                </a:solidFill>
              </a:rPr>
              <a:t>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콘텐츠 앱 제작 </a:t>
            </a:r>
            <a:r>
              <a:rPr lang="en-US" altLang="ko-KR" sz="1300" b="1" dirty="0">
                <a:solidFill>
                  <a:schemeClr val="bg1"/>
                </a:solidFill>
              </a:rPr>
              <a:t>( </a:t>
            </a:r>
            <a:r>
              <a:rPr lang="ko-KR" altLang="en-US" sz="1300" b="1" dirty="0">
                <a:solidFill>
                  <a:schemeClr val="bg1"/>
                </a:solidFill>
              </a:rPr>
              <a:t>소설</a:t>
            </a:r>
            <a:r>
              <a:rPr lang="en-US" altLang="ko-KR" sz="1300" b="1" dirty="0">
                <a:solidFill>
                  <a:schemeClr val="bg1"/>
                </a:solidFill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</a:rPr>
              <a:t>만화 관련 콘텐츠 앱 제작 가능 </a:t>
            </a:r>
            <a:r>
              <a:rPr lang="en-US" altLang="ko-KR" sz="1300" b="1" dirty="0">
                <a:solidFill>
                  <a:schemeClr val="bg1"/>
                </a:solidFill>
              </a:rPr>
              <a:t> )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F72398-3244-485C-A2E0-544563F95507}"/>
              </a:ext>
            </a:extLst>
          </p:cNvPr>
          <p:cNvSpPr txBox="1"/>
          <p:nvPr/>
        </p:nvSpPr>
        <p:spPr>
          <a:xfrm>
            <a:off x="4369138" y="4983058"/>
            <a:ext cx="64115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</a:rPr>
              <a:t>만화 콘텐츠 유통 플랫폼 개발</a:t>
            </a:r>
            <a:endParaRPr lang="en-US" altLang="ko-KR" sz="13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bg1"/>
                </a:solidFill>
              </a:rPr>
              <a:t>O2O </a:t>
            </a:r>
            <a:r>
              <a:rPr lang="ko-KR" altLang="en-US" sz="1300" b="1" dirty="0" err="1">
                <a:solidFill>
                  <a:schemeClr val="bg1"/>
                </a:solidFill>
              </a:rPr>
              <a:t>플리</a:t>
            </a:r>
            <a:r>
              <a:rPr lang="ko-KR" altLang="en-US" sz="1300" b="1" dirty="0">
                <a:solidFill>
                  <a:schemeClr val="bg1"/>
                </a:solidFill>
              </a:rPr>
              <a:t> 마켓 플랫폼 개발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0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3903BAC-E41E-46A7-B70D-9873F58A0E45}"/>
              </a:ext>
            </a:extLst>
          </p:cNvPr>
          <p:cNvSpPr txBox="1"/>
          <p:nvPr/>
        </p:nvSpPr>
        <p:spPr>
          <a:xfrm>
            <a:off x="6806316" y="5172732"/>
            <a:ext cx="49796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3394"/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b="1" dirty="0">
                <a:solidFill>
                  <a:srgbClr val="FF3394"/>
                </a:solidFill>
                <a:latin typeface="맑은 고딕" panose="020B0503020000020004" pitchFamily="50" charset="-127"/>
              </a:rPr>
              <a:t> 스튜디오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터치툰의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효율적인 제작을 위한 전문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저작도구로 기존 플래시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프리미어와는 다르게 연출을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중심으로 한 콘텐츠의 제작과 직관적인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UI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를 제공합니다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FDF6BA-85DD-4427-8046-EB11F4BA10A7}"/>
              </a:ext>
            </a:extLst>
          </p:cNvPr>
          <p:cNvCxnSpPr>
            <a:cxnSpLocks/>
          </p:cNvCxnSpPr>
          <p:nvPr/>
        </p:nvCxnSpPr>
        <p:spPr>
          <a:xfrm>
            <a:off x="6869927" y="4923002"/>
            <a:ext cx="5322073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DF3AB3-B5C8-4646-9386-53572D077091}"/>
              </a:ext>
            </a:extLst>
          </p:cNvPr>
          <p:cNvSpPr txBox="1"/>
          <p:nvPr/>
        </p:nvSpPr>
        <p:spPr>
          <a:xfrm>
            <a:off x="6806315" y="4329268"/>
            <a:ext cx="193975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저작도구</a:t>
            </a:r>
            <a:endParaRPr lang="en-US" altLang="ko-KR" sz="3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0D15A-14EB-4534-9889-8E0EBF2B7D2A}"/>
              </a:ext>
            </a:extLst>
          </p:cNvPr>
          <p:cNvSpPr txBox="1"/>
          <p:nvPr/>
        </p:nvSpPr>
        <p:spPr>
          <a:xfrm>
            <a:off x="8770754" y="4055622"/>
            <a:ext cx="2861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스튜디오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F885FF-9CFC-4C26-9E28-B9E23B1F49F4}"/>
              </a:ext>
            </a:extLst>
          </p:cNvPr>
          <p:cNvSpPr/>
          <p:nvPr/>
        </p:nvSpPr>
        <p:spPr>
          <a:xfrm>
            <a:off x="1099412" y="3911909"/>
            <a:ext cx="4800640" cy="255676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286A31-240F-42D9-9A2B-32B644BFEF62}"/>
              </a:ext>
            </a:extLst>
          </p:cNvPr>
          <p:cNvSpPr/>
          <p:nvPr/>
        </p:nvSpPr>
        <p:spPr>
          <a:xfrm>
            <a:off x="1099412" y="1162975"/>
            <a:ext cx="4800640" cy="255676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B84D10B-CD51-4414-8792-D1223EF932FE}"/>
              </a:ext>
            </a:extLst>
          </p:cNvPr>
          <p:cNvSpPr/>
          <p:nvPr/>
        </p:nvSpPr>
        <p:spPr>
          <a:xfrm>
            <a:off x="1928153" y="4318029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10E023-EA61-445A-A1FF-199A9EB4972A}"/>
              </a:ext>
            </a:extLst>
          </p:cNvPr>
          <p:cNvSpPr/>
          <p:nvPr/>
        </p:nvSpPr>
        <p:spPr>
          <a:xfrm>
            <a:off x="1928153" y="4982117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43DEB2B-F3F2-4C44-A161-352076EA50B3}"/>
              </a:ext>
            </a:extLst>
          </p:cNvPr>
          <p:cNvSpPr/>
          <p:nvPr/>
        </p:nvSpPr>
        <p:spPr>
          <a:xfrm>
            <a:off x="1928153" y="5646206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19BA2F-AE55-4F01-A304-B8D1C9E34332}"/>
              </a:ext>
            </a:extLst>
          </p:cNvPr>
          <p:cNvSpPr/>
          <p:nvPr/>
        </p:nvSpPr>
        <p:spPr>
          <a:xfrm>
            <a:off x="2599637" y="4318029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3E3ABE0-7E5E-40F4-B153-B53F9A705260}"/>
              </a:ext>
            </a:extLst>
          </p:cNvPr>
          <p:cNvSpPr/>
          <p:nvPr/>
        </p:nvSpPr>
        <p:spPr>
          <a:xfrm>
            <a:off x="2599637" y="4982117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D46F3B-E914-4A3E-B678-C838CA1138F0}"/>
              </a:ext>
            </a:extLst>
          </p:cNvPr>
          <p:cNvSpPr/>
          <p:nvPr/>
        </p:nvSpPr>
        <p:spPr>
          <a:xfrm>
            <a:off x="2599637" y="5646206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7C1D193-E319-4161-8C7C-033CE5B695D7}"/>
              </a:ext>
            </a:extLst>
          </p:cNvPr>
          <p:cNvSpPr/>
          <p:nvPr/>
        </p:nvSpPr>
        <p:spPr>
          <a:xfrm>
            <a:off x="3275242" y="4318029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CDEEFD2-5A64-4B16-88FA-6D65CC829DE7}"/>
              </a:ext>
            </a:extLst>
          </p:cNvPr>
          <p:cNvSpPr/>
          <p:nvPr/>
        </p:nvSpPr>
        <p:spPr>
          <a:xfrm>
            <a:off x="3275242" y="4982117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B87C43-527E-4956-8F9E-D440DD52AB54}"/>
              </a:ext>
            </a:extLst>
          </p:cNvPr>
          <p:cNvSpPr/>
          <p:nvPr/>
        </p:nvSpPr>
        <p:spPr>
          <a:xfrm>
            <a:off x="3275242" y="5646206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432937-663E-422F-A12C-4C01C3142D99}"/>
              </a:ext>
            </a:extLst>
          </p:cNvPr>
          <p:cNvSpPr/>
          <p:nvPr/>
        </p:nvSpPr>
        <p:spPr>
          <a:xfrm>
            <a:off x="3959811" y="4318029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097EA09-646E-4D2D-B429-DD51188C5A30}"/>
              </a:ext>
            </a:extLst>
          </p:cNvPr>
          <p:cNvSpPr/>
          <p:nvPr/>
        </p:nvSpPr>
        <p:spPr>
          <a:xfrm>
            <a:off x="3959811" y="4982117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C640B1E-B49D-4665-A5F6-6A246F23D176}"/>
              </a:ext>
            </a:extLst>
          </p:cNvPr>
          <p:cNvSpPr/>
          <p:nvPr/>
        </p:nvSpPr>
        <p:spPr>
          <a:xfrm>
            <a:off x="3959811" y="5646206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38A50-0AA8-48B0-A380-1679CB8F06D1}"/>
              </a:ext>
            </a:extLst>
          </p:cNvPr>
          <p:cNvSpPr/>
          <p:nvPr/>
        </p:nvSpPr>
        <p:spPr>
          <a:xfrm>
            <a:off x="4632394" y="4318029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2A688A2-8940-4301-A18E-A874B9BB3746}"/>
              </a:ext>
            </a:extLst>
          </p:cNvPr>
          <p:cNvSpPr/>
          <p:nvPr/>
        </p:nvSpPr>
        <p:spPr>
          <a:xfrm>
            <a:off x="4632394" y="4982117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E68F4C-6C8D-435B-926D-783EF2763022}"/>
              </a:ext>
            </a:extLst>
          </p:cNvPr>
          <p:cNvSpPr/>
          <p:nvPr/>
        </p:nvSpPr>
        <p:spPr>
          <a:xfrm>
            <a:off x="4632394" y="5646206"/>
            <a:ext cx="406552" cy="406552"/>
          </a:xfrm>
          <a:prstGeom prst="roundRect">
            <a:avLst/>
          </a:prstGeom>
          <a:solidFill>
            <a:schemeClr val="bg1"/>
          </a:solidFill>
          <a:ln w="1016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23AC60-A1D5-48DC-93B4-4CBEF7164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24" y="1579443"/>
            <a:ext cx="2928836" cy="1773446"/>
          </a:xfrm>
          <a:prstGeom prst="rect">
            <a:avLst/>
          </a:prstGeom>
          <a:ln w="6350">
            <a:solidFill>
              <a:srgbClr val="114987"/>
            </a:solidFill>
          </a:ln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B9E3F83-5DBE-40E3-97DD-F6F2B5A6BB96}"/>
              </a:ext>
            </a:extLst>
          </p:cNvPr>
          <p:cNvSpPr/>
          <p:nvPr/>
        </p:nvSpPr>
        <p:spPr>
          <a:xfrm>
            <a:off x="1956739" y="1509341"/>
            <a:ext cx="1271279" cy="311797"/>
          </a:xfrm>
          <a:prstGeom prst="rightArrow">
            <a:avLst/>
          </a:prstGeom>
          <a:gradFill>
            <a:gsLst>
              <a:gs pos="0">
                <a:srgbClr val="FF1515">
                  <a:alpha val="0"/>
                </a:srgbClr>
              </a:gs>
              <a:gs pos="100000">
                <a:srgbClr val="FF151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0C4B801-F6C4-4935-A92C-B1FA5B3EC1AD}"/>
              </a:ext>
            </a:extLst>
          </p:cNvPr>
          <p:cNvSpPr/>
          <p:nvPr/>
        </p:nvSpPr>
        <p:spPr>
          <a:xfrm rot="10800000">
            <a:off x="3879064" y="1788622"/>
            <a:ext cx="1271279" cy="311797"/>
          </a:xfrm>
          <a:prstGeom prst="rightArrow">
            <a:avLst/>
          </a:prstGeom>
          <a:gradFill>
            <a:gsLst>
              <a:gs pos="0">
                <a:srgbClr val="FF1515">
                  <a:alpha val="0"/>
                </a:srgbClr>
              </a:gs>
              <a:gs pos="100000">
                <a:srgbClr val="FF151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54DBAA0-E539-433D-BDA0-2D9428C0BFDB}"/>
              </a:ext>
            </a:extLst>
          </p:cNvPr>
          <p:cNvSpPr/>
          <p:nvPr/>
        </p:nvSpPr>
        <p:spPr>
          <a:xfrm>
            <a:off x="1851280" y="2789988"/>
            <a:ext cx="1271279" cy="311797"/>
          </a:xfrm>
          <a:prstGeom prst="rightArrow">
            <a:avLst/>
          </a:prstGeom>
          <a:gradFill>
            <a:gsLst>
              <a:gs pos="0">
                <a:srgbClr val="FF1515">
                  <a:alpha val="0"/>
                </a:srgbClr>
              </a:gs>
              <a:gs pos="100000">
                <a:srgbClr val="FF151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02C8253-5B82-4D30-B3AE-007FBF71C2D3}"/>
              </a:ext>
            </a:extLst>
          </p:cNvPr>
          <p:cNvSpPr/>
          <p:nvPr/>
        </p:nvSpPr>
        <p:spPr>
          <a:xfrm rot="10800000">
            <a:off x="3773605" y="3073637"/>
            <a:ext cx="1271279" cy="311797"/>
          </a:xfrm>
          <a:prstGeom prst="rightArrow">
            <a:avLst/>
          </a:prstGeom>
          <a:gradFill>
            <a:gsLst>
              <a:gs pos="0">
                <a:srgbClr val="FF1515">
                  <a:alpha val="0"/>
                </a:srgbClr>
              </a:gs>
              <a:gs pos="100000">
                <a:srgbClr val="FF151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427C1E3-BE98-4BEE-8FD7-C944CD95574F}"/>
              </a:ext>
            </a:extLst>
          </p:cNvPr>
          <p:cNvSpPr/>
          <p:nvPr/>
        </p:nvSpPr>
        <p:spPr>
          <a:xfrm>
            <a:off x="4890794" y="1650278"/>
            <a:ext cx="588484" cy="588484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59DB0A5-090D-4E69-9B5D-6982471C64A8}"/>
              </a:ext>
            </a:extLst>
          </p:cNvPr>
          <p:cNvSpPr/>
          <p:nvPr/>
        </p:nvSpPr>
        <p:spPr>
          <a:xfrm>
            <a:off x="4822253" y="2935294"/>
            <a:ext cx="588484" cy="588484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827B73E-3C6B-47A9-95E7-A22053E81EFA}"/>
              </a:ext>
            </a:extLst>
          </p:cNvPr>
          <p:cNvGrpSpPr/>
          <p:nvPr/>
        </p:nvGrpSpPr>
        <p:grpSpPr>
          <a:xfrm>
            <a:off x="4963839" y="3082866"/>
            <a:ext cx="305312" cy="293341"/>
            <a:chOff x="4731016" y="2615309"/>
            <a:chExt cx="305312" cy="293341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870CD57-BD50-4089-B589-72E305D33499}"/>
                </a:ext>
              </a:extLst>
            </p:cNvPr>
            <p:cNvSpPr/>
            <p:nvPr/>
          </p:nvSpPr>
          <p:spPr>
            <a:xfrm>
              <a:off x="4753566" y="2637716"/>
              <a:ext cx="65836" cy="65836"/>
            </a:xfrm>
            <a:prstGeom prst="ellipse">
              <a:avLst/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5E926A2-C309-4E0E-AFA2-5CF78B78BAFE}"/>
                </a:ext>
              </a:extLst>
            </p:cNvPr>
            <p:cNvSpPr/>
            <p:nvPr/>
          </p:nvSpPr>
          <p:spPr>
            <a:xfrm>
              <a:off x="4836970" y="2615309"/>
              <a:ext cx="85070" cy="85070"/>
            </a:xfrm>
            <a:prstGeom prst="ellipse">
              <a:avLst/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D948F94-042D-4AE9-9BBC-0EBE01BC1621}"/>
                </a:ext>
              </a:extLst>
            </p:cNvPr>
            <p:cNvSpPr/>
            <p:nvPr/>
          </p:nvSpPr>
          <p:spPr>
            <a:xfrm>
              <a:off x="4731016" y="2718566"/>
              <a:ext cx="211137" cy="118645"/>
            </a:xfrm>
            <a:prstGeom prst="roundRect">
              <a:avLst/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다리꼴 46">
              <a:extLst>
                <a:ext uri="{FF2B5EF4-FFF2-40B4-BE49-F238E27FC236}">
                  <a16:creationId xmlns:a16="http://schemas.microsoft.com/office/drawing/2014/main" id="{F47BD00B-E7B8-4BFB-9167-1AAA33E50C66}"/>
                </a:ext>
              </a:extLst>
            </p:cNvPr>
            <p:cNvSpPr/>
            <p:nvPr/>
          </p:nvSpPr>
          <p:spPr>
            <a:xfrm rot="16200000">
              <a:off x="4925997" y="2740373"/>
              <a:ext cx="141287" cy="79375"/>
            </a:xfrm>
            <a:prstGeom prst="trapezoid">
              <a:avLst>
                <a:gd name="adj" fmla="val 41000"/>
              </a:avLst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D0C9B68-9D83-4BE6-9E52-BA8D83110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1412" y="2855469"/>
              <a:ext cx="34070" cy="53181"/>
            </a:xfrm>
            <a:prstGeom prst="line">
              <a:avLst/>
            </a:prstGeom>
            <a:ln w="19050" cap="rnd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F414D1-4550-4A81-9F3E-9973ABBB7726}"/>
                </a:ext>
              </a:extLst>
            </p:cNvPr>
            <p:cNvCxnSpPr>
              <a:cxnSpLocks/>
            </p:cNvCxnSpPr>
            <p:nvPr/>
          </p:nvCxnSpPr>
          <p:spPr>
            <a:xfrm>
              <a:off x="4876060" y="2855469"/>
              <a:ext cx="34070" cy="53181"/>
            </a:xfrm>
            <a:prstGeom prst="line">
              <a:avLst/>
            </a:prstGeom>
            <a:ln w="19050" cap="rnd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8106EB0-A608-4885-BB0B-F8625CCC2687}"/>
              </a:ext>
            </a:extLst>
          </p:cNvPr>
          <p:cNvSpPr/>
          <p:nvPr/>
        </p:nvSpPr>
        <p:spPr>
          <a:xfrm>
            <a:off x="1437003" y="2651644"/>
            <a:ext cx="588484" cy="588484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9768E3-9B67-4C62-B3BF-C6B6526F2C33}"/>
              </a:ext>
            </a:extLst>
          </p:cNvPr>
          <p:cNvGrpSpPr/>
          <p:nvPr/>
        </p:nvGrpSpPr>
        <p:grpSpPr>
          <a:xfrm>
            <a:off x="1585322" y="2829811"/>
            <a:ext cx="291847" cy="232150"/>
            <a:chOff x="650070" y="2650750"/>
            <a:chExt cx="291847" cy="23215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5744F43-E66E-4239-A4F6-91CC46392D45}"/>
                </a:ext>
              </a:extLst>
            </p:cNvPr>
            <p:cNvSpPr/>
            <p:nvPr/>
          </p:nvSpPr>
          <p:spPr>
            <a:xfrm>
              <a:off x="650070" y="2650750"/>
              <a:ext cx="291847" cy="232150"/>
            </a:xfrm>
            <a:prstGeom prst="roundRect">
              <a:avLst>
                <a:gd name="adj" fmla="val 29432"/>
              </a:avLst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4BA5106D-F806-46BC-B0ED-8882B40EBC83}"/>
                </a:ext>
              </a:extLst>
            </p:cNvPr>
            <p:cNvSpPr/>
            <p:nvPr/>
          </p:nvSpPr>
          <p:spPr>
            <a:xfrm rot="5400000">
              <a:off x="746970" y="2719087"/>
              <a:ext cx="110750" cy="954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D2AEBD7E-654D-40CE-8731-F57A93EADF66}"/>
              </a:ext>
            </a:extLst>
          </p:cNvPr>
          <p:cNvSpPr/>
          <p:nvPr/>
        </p:nvSpPr>
        <p:spPr>
          <a:xfrm>
            <a:off x="1555967" y="1370997"/>
            <a:ext cx="588484" cy="588484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DEC34E2-E5C1-437E-BA5C-BBA2F54CAA58}"/>
              </a:ext>
            </a:extLst>
          </p:cNvPr>
          <p:cNvGrpSpPr/>
          <p:nvPr/>
        </p:nvGrpSpPr>
        <p:grpSpPr>
          <a:xfrm>
            <a:off x="1700557" y="1547696"/>
            <a:ext cx="299305" cy="235087"/>
            <a:chOff x="1619250" y="4402666"/>
            <a:chExt cx="552450" cy="4339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3AD555C-57B6-4D61-8AE4-CD65DD4637B8}"/>
                </a:ext>
              </a:extLst>
            </p:cNvPr>
            <p:cNvSpPr/>
            <p:nvPr/>
          </p:nvSpPr>
          <p:spPr>
            <a:xfrm>
              <a:off x="1742016" y="4504331"/>
              <a:ext cx="80434" cy="80434"/>
            </a:xfrm>
            <a:prstGeom prst="ellipse">
              <a:avLst/>
            </a:prstGeom>
            <a:solidFill>
              <a:srgbClr val="417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094D965E-37D5-49D2-96EA-708DE358D24F}"/>
                </a:ext>
              </a:extLst>
            </p:cNvPr>
            <p:cNvSpPr/>
            <p:nvPr/>
          </p:nvSpPr>
          <p:spPr>
            <a:xfrm>
              <a:off x="1675893" y="4605867"/>
              <a:ext cx="301148" cy="230717"/>
            </a:xfrm>
            <a:prstGeom prst="triangle">
              <a:avLst>
                <a:gd name="adj" fmla="val 58490"/>
              </a:avLst>
            </a:prstGeom>
            <a:solidFill>
              <a:srgbClr val="4171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C58B00C-5E54-4BE3-9C79-014EEF474CB2}"/>
                </a:ext>
              </a:extLst>
            </p:cNvPr>
            <p:cNvSpPr/>
            <p:nvPr/>
          </p:nvSpPr>
          <p:spPr>
            <a:xfrm>
              <a:off x="1782233" y="4572063"/>
              <a:ext cx="345271" cy="264521"/>
            </a:xfrm>
            <a:prstGeom prst="triangle">
              <a:avLst>
                <a:gd name="adj" fmla="val 58490"/>
              </a:avLst>
            </a:prstGeom>
            <a:solidFill>
              <a:srgbClr val="4171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D46B8D-80FB-429D-A769-11060A793A77}"/>
                </a:ext>
              </a:extLst>
            </p:cNvPr>
            <p:cNvSpPr/>
            <p:nvPr/>
          </p:nvSpPr>
          <p:spPr>
            <a:xfrm>
              <a:off x="1619250" y="4402666"/>
              <a:ext cx="552450" cy="433917"/>
            </a:xfrm>
            <a:prstGeom prst="rect">
              <a:avLst/>
            </a:prstGeom>
            <a:noFill/>
            <a:ln w="20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5F0F1F7C-89BF-4853-ADCF-117C48AA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07" y="5678120"/>
            <a:ext cx="334496" cy="33449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6F94B6-6D36-4B20-A5B9-82E1B17A7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40" y="5025659"/>
            <a:ext cx="327364" cy="3273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463DC0B-6097-4A00-BAC7-D36364CE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8" y="5019231"/>
            <a:ext cx="331792" cy="3317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2B5DA23-6F21-4CD4-9B97-ABBFEA02A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5023445"/>
            <a:ext cx="323895" cy="3238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19100BD-396B-4505-9909-46016401C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65" y="4307416"/>
            <a:ext cx="419048" cy="41904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5CF13F3-C23D-431C-9840-A6237477D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33" y="4315844"/>
            <a:ext cx="419048" cy="41904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15CF8D2-AAFD-46B7-8BE2-8E1363120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94" y="4326479"/>
            <a:ext cx="419048" cy="41904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655C2C9-9233-4B7E-A537-4686AC05A4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92" y="5637973"/>
            <a:ext cx="491094" cy="39856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94990E4-9D38-44F1-BB9A-5A6EA988BB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80" y="4318051"/>
            <a:ext cx="509658" cy="41363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EA91D7-919E-43F2-84C3-97CB45141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91" y="5586428"/>
            <a:ext cx="606949" cy="49259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BB3B8294-53D9-4DFF-A90E-B2567618F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79" y="5577136"/>
            <a:ext cx="640230" cy="51960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E0153B1-48C1-4443-8132-78DF7C04ED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1" y="5646401"/>
            <a:ext cx="504048" cy="409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41DAFCA-EA0B-4ADB-B466-AF9890F357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19" y="4997731"/>
            <a:ext cx="460092" cy="37340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E2E98A6-228F-4892-A29E-C24F6BC638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2" y="4326479"/>
            <a:ext cx="491876" cy="39920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3FFF56D-D8B5-405A-8316-FBF95FFC4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09" y="4994256"/>
            <a:ext cx="479156" cy="38888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3513DBE-4761-4F6A-BADC-08FA177015E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72" y="1733256"/>
            <a:ext cx="422529" cy="4225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4666987-88D3-49D4-9D9E-96A916900BE6}"/>
              </a:ext>
            </a:extLst>
          </p:cNvPr>
          <p:cNvSpPr txBox="1"/>
          <p:nvPr/>
        </p:nvSpPr>
        <p:spPr>
          <a:xfrm>
            <a:off x="4088030" y="314650"/>
            <a:ext cx="425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콘텐츠 제작 주요 아이템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73FD1-CA88-4E72-9C09-3BA240DB1589}"/>
              </a:ext>
            </a:extLst>
          </p:cNvPr>
          <p:cNvSpPr txBox="1"/>
          <p:nvPr/>
        </p:nvSpPr>
        <p:spPr>
          <a:xfrm>
            <a:off x="6806315" y="2178299"/>
            <a:ext cx="51009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3394"/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다양한 모바일 기기에서 적용적으로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뷰잉이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가능한 뷰어를 제공하여 제작된 콘텐츠가 스마트 기기 및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PC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에 제한없이 재생되는 것이 가능합니다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D39A123-565E-435D-ADCB-C765011535AE}"/>
              </a:ext>
            </a:extLst>
          </p:cNvPr>
          <p:cNvCxnSpPr>
            <a:cxnSpLocks/>
          </p:cNvCxnSpPr>
          <p:nvPr/>
        </p:nvCxnSpPr>
        <p:spPr>
          <a:xfrm>
            <a:off x="6869927" y="2038966"/>
            <a:ext cx="5322073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4CA14D8-2C4D-460D-98E3-B18BDA84217A}"/>
              </a:ext>
            </a:extLst>
          </p:cNvPr>
          <p:cNvSpPr txBox="1"/>
          <p:nvPr/>
        </p:nvSpPr>
        <p:spPr>
          <a:xfrm>
            <a:off x="6806316" y="1552281"/>
            <a:ext cx="3235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스마트 콘텐츠 </a:t>
            </a:r>
            <a:endParaRPr lang="en-US" altLang="ko-KR" sz="3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93B87B-5C48-4965-829B-C6955F3DB0B6}"/>
              </a:ext>
            </a:extLst>
          </p:cNvPr>
          <p:cNvSpPr txBox="1"/>
          <p:nvPr/>
        </p:nvSpPr>
        <p:spPr>
          <a:xfrm>
            <a:off x="10263284" y="1304470"/>
            <a:ext cx="1369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터치툰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ACF3C-C62F-41AF-83F5-644B7A39E1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8" name="부제목 72">
            <a:extLst>
              <a:ext uri="{FF2B5EF4-FFF2-40B4-BE49-F238E27FC236}">
                <a16:creationId xmlns:a16="http://schemas.microsoft.com/office/drawing/2014/main" id="{ACFAEB0F-31D1-4EEA-8284-5E3DD7AEA039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9E9AB1A5-F2E3-4636-9C9F-3D733CC48377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8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9BBC0CD-D546-404A-A8D4-46A0AC6C0362}"/>
              </a:ext>
            </a:extLst>
          </p:cNvPr>
          <p:cNvSpPr txBox="1"/>
          <p:nvPr/>
        </p:nvSpPr>
        <p:spPr>
          <a:xfrm>
            <a:off x="367077" y="2859998"/>
            <a:ext cx="357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커피노마드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(iOS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모바일 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61D37-890E-44ED-BEA8-8A1E695BDEDF}"/>
              </a:ext>
            </a:extLst>
          </p:cNvPr>
          <p:cNvSpPr txBox="1"/>
          <p:nvPr/>
        </p:nvSpPr>
        <p:spPr>
          <a:xfrm>
            <a:off x="458517" y="3566040"/>
            <a:ext cx="50983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스튜디오를 이용하여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커피노마드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커피노마드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다시 모바일 어플리케이션으로 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㈜서울문화사와 공동 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국내 최초로 만화책과 모바일 앱 동시 제작 및 발매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만화 콘텐츠 뿐 아니라 커피관련 정보를 제공해줌으로써 독자의 앱 활용도를 높임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작화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시나리오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오정호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사운드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심태한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007CF-C063-4186-81B5-96754ADFC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46" y="1219010"/>
            <a:ext cx="5136696" cy="3852523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_x138445344" descr="EMB0000131440ea">
            <a:extLst>
              <a:ext uri="{FF2B5EF4-FFF2-40B4-BE49-F238E27FC236}">
                <a16:creationId xmlns:a16="http://schemas.microsoft.com/office/drawing/2014/main" id="{E18C9AF7-776E-40A0-849F-0C96050AB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12" y="5232399"/>
            <a:ext cx="1618288" cy="122674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54698992" descr="EMB0000131440eb">
            <a:extLst>
              <a:ext uri="{FF2B5EF4-FFF2-40B4-BE49-F238E27FC236}">
                <a16:creationId xmlns:a16="http://schemas.microsoft.com/office/drawing/2014/main" id="{06B3DF9B-1957-4B4F-898F-87EB01E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24" y="5232272"/>
            <a:ext cx="1619098" cy="12273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54699552" descr="EMB0000131440e8">
            <a:extLst>
              <a:ext uri="{FF2B5EF4-FFF2-40B4-BE49-F238E27FC236}">
                <a16:creationId xmlns:a16="http://schemas.microsoft.com/office/drawing/2014/main" id="{9A0570BF-82BF-470B-B016-65B3D146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246" y="5232272"/>
            <a:ext cx="1619096" cy="12273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4ACCD76D-BD9C-4D3A-9B49-345EDCD28B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009D-AE6D-4B0C-B6C7-4FE8FA126EC5}"/>
              </a:ext>
            </a:extLst>
          </p:cNvPr>
          <p:cNvSpPr txBox="1"/>
          <p:nvPr/>
        </p:nvSpPr>
        <p:spPr>
          <a:xfrm>
            <a:off x="4088030" y="314650"/>
            <a:ext cx="425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콘텐츠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9C2BF35D-EBE8-4149-BBDB-9DAC98A2E092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D29939-C539-4A98-84EF-A7D5C8E7FA03}"/>
              </a:ext>
            </a:extLst>
          </p:cNvPr>
          <p:cNvCxnSpPr>
            <a:cxnSpLocks/>
          </p:cNvCxnSpPr>
          <p:nvPr/>
        </p:nvCxnSpPr>
        <p:spPr>
          <a:xfrm>
            <a:off x="0" y="3347387"/>
            <a:ext cx="59499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부제목 72">
            <a:extLst>
              <a:ext uri="{FF2B5EF4-FFF2-40B4-BE49-F238E27FC236}">
                <a16:creationId xmlns:a16="http://schemas.microsoft.com/office/drawing/2014/main" id="{B9DC1A1D-2678-4ECD-AB78-C6EACDE17022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253153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_x45164880" descr="EMB0000131440f1">
            <a:extLst>
              <a:ext uri="{FF2B5EF4-FFF2-40B4-BE49-F238E27FC236}">
                <a16:creationId xmlns:a16="http://schemas.microsoft.com/office/drawing/2014/main" id="{FF1C0AFE-BF74-4696-81FD-1D8C8AA30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640" y="5232273"/>
            <a:ext cx="1619701" cy="12268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4C4C16-8CE6-4B74-88DB-363D08CE6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13" y="1219009"/>
            <a:ext cx="5140730" cy="385554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_x45164880" descr="EMB0000131440f2">
            <a:extLst>
              <a:ext uri="{FF2B5EF4-FFF2-40B4-BE49-F238E27FC236}">
                <a16:creationId xmlns:a16="http://schemas.microsoft.com/office/drawing/2014/main" id="{9B677A1C-83A9-4ECF-A8F9-8CF79C0E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06" y="5232273"/>
            <a:ext cx="1619701" cy="12268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45164880" descr="EMB0000131440ef">
            <a:extLst>
              <a:ext uri="{FF2B5EF4-FFF2-40B4-BE49-F238E27FC236}">
                <a16:creationId xmlns:a16="http://schemas.microsoft.com/office/drawing/2014/main" id="{FD524FBE-D9CC-490A-B195-E83D8FE5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73" y="5232273"/>
            <a:ext cx="1619701" cy="12268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8CCA18A-7F8F-48D9-9E7C-2BBB43C37A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67EDE6B-F323-4C26-BF81-2940062A3A68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0FBD3-1766-4126-B6BC-3E2DE85ACD5E}"/>
              </a:ext>
            </a:extLst>
          </p:cNvPr>
          <p:cNvSpPr txBox="1"/>
          <p:nvPr/>
        </p:nvSpPr>
        <p:spPr>
          <a:xfrm>
            <a:off x="4088030" y="314650"/>
            <a:ext cx="425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콘텐츠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0FFB6-61D2-4842-AF50-4367183BC40D}"/>
              </a:ext>
            </a:extLst>
          </p:cNvPr>
          <p:cNvSpPr txBox="1"/>
          <p:nvPr/>
        </p:nvSpPr>
        <p:spPr>
          <a:xfrm>
            <a:off x="367076" y="3075443"/>
            <a:ext cx="525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하울링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드림 황혼 上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下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(iOS, Android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모바일 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868D3-37E2-4C80-B4E6-CA4500DE3FF4}"/>
              </a:ext>
            </a:extLst>
          </p:cNvPr>
          <p:cNvSpPr txBox="1"/>
          <p:nvPr/>
        </p:nvSpPr>
        <p:spPr>
          <a:xfrm>
            <a:off x="458516" y="3781485"/>
            <a:ext cx="5345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아사나래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원작인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하울링드림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(2008)’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스튜디오를 통해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하울링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드림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버전으로 리메이크 제작을 진행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하울링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드림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버전을 모바일 어플리케이션으로 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원작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아사나래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시나리오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Loony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작화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Irua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사운드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심태한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SID-SOUND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D708E7-EBA5-4AA7-9F66-C3BC0480B079}"/>
              </a:ext>
            </a:extLst>
          </p:cNvPr>
          <p:cNvCxnSpPr>
            <a:cxnSpLocks/>
          </p:cNvCxnSpPr>
          <p:nvPr/>
        </p:nvCxnSpPr>
        <p:spPr>
          <a:xfrm>
            <a:off x="0" y="3563287"/>
            <a:ext cx="59499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부제목 72">
            <a:extLst>
              <a:ext uri="{FF2B5EF4-FFF2-40B4-BE49-F238E27FC236}">
                <a16:creationId xmlns:a16="http://schemas.microsoft.com/office/drawing/2014/main" id="{E319A8FE-9911-4B22-9CDE-C35A2299E2CA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74998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_x45164880" descr="EMB0000131440e3">
            <a:extLst>
              <a:ext uri="{FF2B5EF4-FFF2-40B4-BE49-F238E27FC236}">
                <a16:creationId xmlns:a16="http://schemas.microsoft.com/office/drawing/2014/main" id="{EC26B2A5-A3F4-47AA-A4C4-4A4CC26E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30" y="5240065"/>
            <a:ext cx="1597928" cy="99889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45164880" descr="EMB0000131440e1">
            <a:extLst>
              <a:ext uri="{FF2B5EF4-FFF2-40B4-BE49-F238E27FC236}">
                <a16:creationId xmlns:a16="http://schemas.microsoft.com/office/drawing/2014/main" id="{7B2865A7-43C6-453B-BCE9-57922F48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72" y="5240065"/>
            <a:ext cx="1597928" cy="99889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45164880" descr="EMB0000131440e4">
            <a:extLst>
              <a:ext uri="{FF2B5EF4-FFF2-40B4-BE49-F238E27FC236}">
                <a16:creationId xmlns:a16="http://schemas.microsoft.com/office/drawing/2014/main" id="{5111DA54-C0FB-4FE2-9384-26CCE143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886" y="5236138"/>
            <a:ext cx="1605453" cy="100359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1A150B-9BBB-4F9F-BA43-9358FE1117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30" y="1217296"/>
            <a:ext cx="5143012" cy="385726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31AC645-D08E-411D-8AD4-787AB450C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E776EB84-427B-4CF1-96E1-5F46E4D61C06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0CC0-C767-4B12-85FC-D5D6B7D85A95}"/>
              </a:ext>
            </a:extLst>
          </p:cNvPr>
          <p:cNvSpPr txBox="1"/>
          <p:nvPr/>
        </p:nvSpPr>
        <p:spPr>
          <a:xfrm>
            <a:off x="4088030" y="314650"/>
            <a:ext cx="425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콘텐츠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9DFAFA-7AA5-4ECB-AF15-96B322968734}"/>
              </a:ext>
            </a:extLst>
          </p:cNvPr>
          <p:cNvSpPr txBox="1"/>
          <p:nvPr/>
        </p:nvSpPr>
        <p:spPr>
          <a:xfrm>
            <a:off x="367076" y="3543205"/>
            <a:ext cx="572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은열쇠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죽은연인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나비의 잔상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(Android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모바일 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33CB4-10A0-4620-BF10-B4DF6226497D}"/>
              </a:ext>
            </a:extLst>
          </p:cNvPr>
          <p:cNvSpPr txBox="1"/>
          <p:nvPr/>
        </p:nvSpPr>
        <p:spPr>
          <a:xfrm>
            <a:off x="458517" y="4249247"/>
            <a:ext cx="514301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그노컬트와의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협업을 통해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터치툰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콘텐츠로 제작하고 모바일 앱으로 출시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시나리오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제로니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작화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제뉴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사운드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그노컬트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버블부스터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456D5CC-39F8-4430-B6A3-4F54A9911C9D}"/>
              </a:ext>
            </a:extLst>
          </p:cNvPr>
          <p:cNvCxnSpPr>
            <a:cxnSpLocks/>
          </p:cNvCxnSpPr>
          <p:nvPr/>
        </p:nvCxnSpPr>
        <p:spPr>
          <a:xfrm>
            <a:off x="0" y="4033187"/>
            <a:ext cx="59499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부제목 72">
            <a:extLst>
              <a:ext uri="{FF2B5EF4-FFF2-40B4-BE49-F238E27FC236}">
                <a16:creationId xmlns:a16="http://schemas.microsoft.com/office/drawing/2014/main" id="{BC224B82-5A7C-4ACD-8D4F-2CCDB25C321D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270191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82000" y="1112861"/>
            <a:ext cx="1026489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인터렉티브 콘텐츠인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쉽고 빠르게 제작할 수 있는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스튜디오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쉽게 배포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가능한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클라우드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솔루션 서비스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준비중에 있으며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통한 통합 솔루션을 개발하여 제공할 예정입니다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>
            <a:off x="844550" y="1962739"/>
            <a:ext cx="105029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715051" y="3360952"/>
            <a:ext cx="2876810" cy="2915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806316" y="3360952"/>
            <a:ext cx="2876810" cy="2915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609307" y="3276321"/>
            <a:ext cx="2876810" cy="84631"/>
          </a:xfrm>
          <a:prstGeom prst="rect">
            <a:avLst/>
          </a:prstGeom>
          <a:solidFill>
            <a:srgbClr val="E86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609307" y="3360952"/>
            <a:ext cx="2876810" cy="2915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병합 42"/>
          <p:cNvSpPr/>
          <p:nvPr/>
        </p:nvSpPr>
        <p:spPr>
          <a:xfrm>
            <a:off x="2873722" y="3360953"/>
            <a:ext cx="347980" cy="166370"/>
          </a:xfrm>
          <a:prstGeom prst="flowChartMerge">
            <a:avLst/>
          </a:prstGeom>
          <a:solidFill>
            <a:srgbClr val="E86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668691" y="4942676"/>
            <a:ext cx="275804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9307" y="5549108"/>
            <a:ext cx="287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</a:t>
            </a:r>
            <a:r>
              <a:rPr lang="ko-KR" altLang="en-US" sz="12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인터렉티브</a:t>
            </a: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endParaRPr lang="ko-KR" altLang="en-US" sz="1200" b="1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15051" y="3276321"/>
            <a:ext cx="2876810" cy="84631"/>
          </a:xfrm>
          <a:prstGeom prst="rect">
            <a:avLst/>
          </a:prstGeom>
          <a:solidFill>
            <a:srgbClr val="E05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순서도: 병합 48"/>
          <p:cNvSpPr/>
          <p:nvPr/>
        </p:nvSpPr>
        <p:spPr>
          <a:xfrm>
            <a:off x="5979466" y="3360952"/>
            <a:ext cx="347980" cy="166370"/>
          </a:xfrm>
          <a:prstGeom prst="flowChartMerge">
            <a:avLst/>
          </a:prstGeom>
          <a:solidFill>
            <a:srgbClr val="E05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74435" y="4942676"/>
            <a:ext cx="275804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스튜디오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15051" y="5460328"/>
            <a:ext cx="28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쉽고 빠르게 </a:t>
            </a:r>
            <a:r>
              <a:rPr lang="en-US" altLang="ko-KR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en-US" altLang="ko-KR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endParaRPr lang="en-US" altLang="ko-KR" sz="1200" b="1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제작할 수 있는 제작 프로그램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806316" y="3276321"/>
            <a:ext cx="2876810" cy="84631"/>
          </a:xfrm>
          <a:prstGeom prst="rect">
            <a:avLst/>
          </a:prstGeom>
          <a:solidFill>
            <a:srgbClr val="349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병합 52"/>
          <p:cNvSpPr/>
          <p:nvPr/>
        </p:nvSpPr>
        <p:spPr>
          <a:xfrm>
            <a:off x="9070731" y="3360953"/>
            <a:ext cx="347980" cy="166370"/>
          </a:xfrm>
          <a:prstGeom prst="flowChartMerge">
            <a:avLst/>
          </a:prstGeom>
          <a:solidFill>
            <a:srgbClr val="349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865700" y="4942676"/>
            <a:ext cx="275804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6316" y="5478084"/>
            <a:ext cx="28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콘텐츠 데이터를 웹으로 업로드하고</a:t>
            </a:r>
            <a:endParaRPr lang="en-US" altLang="ko-KR" sz="1200" b="1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en-US" altLang="ko-KR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배포 가능한 </a:t>
            </a:r>
            <a:r>
              <a:rPr lang="ko-KR" altLang="en-US" sz="12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endParaRPr lang="ko-KR" altLang="en-US" sz="1200" b="1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4" y="3793728"/>
            <a:ext cx="1235748" cy="106661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33" y="3769703"/>
            <a:ext cx="1260846" cy="111466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36" y="3885943"/>
            <a:ext cx="1151570" cy="8821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09308" y="2302613"/>
            <a:ext cx="9073818" cy="97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중소규모 제작사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제작자 포함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위한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인터렉티브 콘텐츠 솔루션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터치툰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솔루션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62945-FFC0-4B27-81D4-302F1FA19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660B8D15-AB1A-4122-9C00-8020B218D380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45741-807F-4BA4-B829-DD973B834F43}"/>
              </a:ext>
            </a:extLst>
          </p:cNvPr>
          <p:cNvSpPr txBox="1"/>
          <p:nvPr/>
        </p:nvSpPr>
        <p:spPr>
          <a:xfrm>
            <a:off x="4088030" y="314650"/>
            <a:ext cx="425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솔루션 개발 공급 아이템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부제목 72">
            <a:extLst>
              <a:ext uri="{FF2B5EF4-FFF2-40B4-BE49-F238E27FC236}">
                <a16:creationId xmlns:a16="http://schemas.microsoft.com/office/drawing/2014/main" id="{0109065A-F3A9-47F7-B4AB-685562FBE13F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26241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eezetree show reel">
            <a:hlinkClick r:id="" action="ppaction://media"/>
            <a:extLst>
              <a:ext uri="{FF2B5EF4-FFF2-40B4-BE49-F238E27FC236}">
                <a16:creationId xmlns:a16="http://schemas.microsoft.com/office/drawing/2014/main" id="{FBC5EE63-9D66-4F2F-A75D-083030B18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030" y="1361919"/>
            <a:ext cx="7741842" cy="4354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D610F-3960-46CF-8D90-A05F779EE5B6}"/>
              </a:ext>
            </a:extLst>
          </p:cNvPr>
          <p:cNvSpPr txBox="1"/>
          <p:nvPr/>
        </p:nvSpPr>
        <p:spPr>
          <a:xfrm>
            <a:off x="2268846" y="5780792"/>
            <a:ext cx="502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동영상 주소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https://www.youtube.com/watch?v=bYGJoMhOIb8&amp;feature=youtu.be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773A7-F692-4A2C-9F6E-D59D2A927F60}"/>
              </a:ext>
            </a:extLst>
          </p:cNvPr>
          <p:cNvSpPr txBox="1"/>
          <p:nvPr/>
        </p:nvSpPr>
        <p:spPr>
          <a:xfrm>
            <a:off x="3377162" y="1020833"/>
            <a:ext cx="2805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아래 영상 클릭 시 영상이 재생됩니다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F2A03-580D-4B90-9D77-770958E0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520" y="243159"/>
            <a:ext cx="851330" cy="60984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EC0CDD4E-65FC-43F4-A38F-80C2222245C0}"/>
              </a:ext>
            </a:extLst>
          </p:cNvPr>
          <p:cNvSpPr/>
          <p:nvPr/>
        </p:nvSpPr>
        <p:spPr>
          <a:xfrm rot="10800000">
            <a:off x="3779235" y="-1"/>
            <a:ext cx="74231" cy="8096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B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1743E-0386-4578-86A7-9FCCC0C0EDF1}"/>
              </a:ext>
            </a:extLst>
          </p:cNvPr>
          <p:cNvSpPr txBox="1"/>
          <p:nvPr/>
        </p:nvSpPr>
        <p:spPr>
          <a:xfrm>
            <a:off x="4088029" y="314650"/>
            <a:ext cx="460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홍보 및 광고 동영상 제작 포트폴리오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E0F27-E9AD-4C6D-BE5F-1C63F044F422}"/>
              </a:ext>
            </a:extLst>
          </p:cNvPr>
          <p:cNvSpPr txBox="1"/>
          <p:nvPr/>
        </p:nvSpPr>
        <p:spPr>
          <a:xfrm>
            <a:off x="9058651" y="4687418"/>
            <a:ext cx="67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제 작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ED2C9-DE77-4CA2-9CBE-21047DB3B826}"/>
              </a:ext>
            </a:extLst>
          </p:cNvPr>
          <p:cNvSpPr txBox="1"/>
          <p:nvPr/>
        </p:nvSpPr>
        <p:spPr>
          <a:xfrm>
            <a:off x="9843578" y="4687418"/>
            <a:ext cx="208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김 지 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영상 감독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80369-F8E0-403A-8775-68A6F6BA3391}"/>
              </a:ext>
            </a:extLst>
          </p:cNvPr>
          <p:cNvSpPr txBox="1"/>
          <p:nvPr/>
        </p:nvSpPr>
        <p:spPr>
          <a:xfrm>
            <a:off x="9843578" y="5193485"/>
            <a:ext cx="208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뮤직비디오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기업 홍보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공익광고 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EE38BE9-AA47-47BE-830F-4AA3C54B0AFD}"/>
              </a:ext>
            </a:extLst>
          </p:cNvPr>
          <p:cNvCxnSpPr>
            <a:cxnSpLocks/>
          </p:cNvCxnSpPr>
          <p:nvPr/>
        </p:nvCxnSpPr>
        <p:spPr>
          <a:xfrm>
            <a:off x="9150350" y="5109728"/>
            <a:ext cx="304165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부제목 72">
            <a:extLst>
              <a:ext uri="{FF2B5EF4-FFF2-40B4-BE49-F238E27FC236}">
                <a16:creationId xmlns:a16="http://schemas.microsoft.com/office/drawing/2014/main" id="{69EFA1C4-DB2E-4ABC-9C6F-9FCFEF79E393}"/>
              </a:ext>
            </a:extLst>
          </p:cNvPr>
          <p:cNvSpPr txBox="1">
            <a:spLocks/>
          </p:cNvSpPr>
          <p:nvPr/>
        </p:nvSpPr>
        <p:spPr>
          <a:xfrm>
            <a:off x="1255959" y="243159"/>
            <a:ext cx="2539215" cy="60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38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/>
              <a:t>달소프트 </a:t>
            </a:r>
            <a:r>
              <a:rPr lang="ko-KR" altLang="en-US" sz="2200" dirty="0"/>
              <a:t>비즈니스</a:t>
            </a:r>
          </a:p>
        </p:txBody>
      </p:sp>
    </p:spTree>
    <p:extLst>
      <p:ext uri="{BB962C8B-B14F-4D97-AF65-F5344CB8AC3E}">
        <p14:creationId xmlns:p14="http://schemas.microsoft.com/office/powerpoint/2010/main" val="175666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1067</Words>
  <Application>Microsoft Office PowerPoint</Application>
  <PresentationFormat>와이드스크린</PresentationFormat>
  <Paragraphs>235</Paragraphs>
  <Slides>19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Microsoft Sans Serif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</dc:creator>
  <cp:lastModifiedBy>임용수</cp:lastModifiedBy>
  <cp:revision>308</cp:revision>
  <dcterms:created xsi:type="dcterms:W3CDTF">2017-09-01T12:05:59Z</dcterms:created>
  <dcterms:modified xsi:type="dcterms:W3CDTF">2018-01-02T02:05:23Z</dcterms:modified>
</cp:coreProperties>
</file>